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1"/>
  </p:notesMasterIdLst>
  <p:sldIdLst>
    <p:sldId id="256" r:id="rId2"/>
    <p:sldId id="257" r:id="rId3"/>
    <p:sldId id="258" r:id="rId4"/>
    <p:sldId id="259" r:id="rId5"/>
    <p:sldId id="300" r:id="rId6"/>
    <p:sldId id="260" r:id="rId7"/>
    <p:sldId id="261" r:id="rId8"/>
    <p:sldId id="301" r:id="rId9"/>
    <p:sldId id="274" r:id="rId10"/>
    <p:sldId id="275" r:id="rId11"/>
    <p:sldId id="276" r:id="rId12"/>
    <p:sldId id="277" r:id="rId13"/>
    <p:sldId id="278" r:id="rId14"/>
    <p:sldId id="279" r:id="rId15"/>
    <p:sldId id="280" r:id="rId16"/>
    <p:sldId id="281" r:id="rId17"/>
    <p:sldId id="282" r:id="rId18"/>
    <p:sldId id="283" r:id="rId19"/>
    <p:sldId id="287" r:id="rId20"/>
    <p:sldId id="288" r:id="rId21"/>
    <p:sldId id="289" r:id="rId22"/>
    <p:sldId id="290" r:id="rId23"/>
    <p:sldId id="302" r:id="rId24"/>
    <p:sldId id="303" r:id="rId25"/>
    <p:sldId id="304" r:id="rId26"/>
    <p:sldId id="305" r:id="rId27"/>
    <p:sldId id="306" r:id="rId28"/>
    <p:sldId id="307" r:id="rId29"/>
    <p:sldId id="291" r:id="rId30"/>
    <p:sldId id="308" r:id="rId31"/>
    <p:sldId id="310" r:id="rId32"/>
    <p:sldId id="293" r:id="rId33"/>
    <p:sldId id="294" r:id="rId34"/>
    <p:sldId id="295" r:id="rId35"/>
    <p:sldId id="296" r:id="rId36"/>
    <p:sldId id="297" r:id="rId37"/>
    <p:sldId id="309" r:id="rId38"/>
    <p:sldId id="298" r:id="rId39"/>
    <p:sldId id="299" r:id="rId40"/>
  </p:sldIdLst>
  <p:sldSz cx="9144000" cy="5143500" type="screen16x9"/>
  <p:notesSz cx="6858000" cy="9144000"/>
  <p:embeddedFontLst>
    <p:embeddedFont>
      <p:font typeface="Average" charset="0"/>
      <p:regular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720" y="-8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42b9cd018b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42b9cd018b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42b9cd018b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42b9cd018b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42b9cd018b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42b9cd018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42b9cd018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42b9cd018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42b9cd018b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42b9cd018b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42b9cd018b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42b9cd018b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42b9cd018b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42b9cd018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42b9cd018b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42b9cd018b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42b9cd018b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42b9cd018b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418088f50c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418088f50c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418088f50c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418088f50c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42b9cd018b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42b9cd018b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42b9cd018b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42b9cd018b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42b9cd018b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42b9cd018b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42b9cd018b_0_2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42b9cd018b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42c71e790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42c71e790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42c71e790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42c71e790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42c71e7903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42c71e7903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42c71e7903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42c71e790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42b9cd018b_0_2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42b9cd018b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42b9cd018b_0_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42b9cd018b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418088f50c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418088f50c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It is important that you know who your division director is as they are your first contact for all issues.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2b9cd018b_0_2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2b9cd018b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18088f50c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18088f50c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18088f50c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18088f50c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42b9cd018b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42b9cd018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42b9cd018b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42b9cd018b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GB"/>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video" Target="file:///C:\Users\Skater%20Family\Documents\2019%20BCHL\5%20%20STARTING%20GOALIE.mp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0.xml"/><Relationship Id="rId1" Type="http://schemas.openxmlformats.org/officeDocument/2006/relationships/video" Target="file:///C:\Users\Skater%20Family\Documents\2019%20BCHL\6%20%20EDITING%20A%20ROSTER.mp4"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0.xml"/><Relationship Id="rId1" Type="http://schemas.openxmlformats.org/officeDocument/2006/relationships/video" Target="file:///C:\Users\Skater%20Family\Documents\2019%20BCHL\8%20%20CHANGING%20A%20JERSEY%20NUMBER,%20POSITION%20OR%20DUTY.mp4"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0.xml"/><Relationship Id="rId1" Type="http://schemas.openxmlformats.org/officeDocument/2006/relationships/video" Target="file:///C:\Users\Skater%20Family\Documents\2019%20BCHL\10%20%20ADDING%20COACH,%20%20PLAYER%20OR%20AP%20PLAYER.mp4"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0.xml"/><Relationship Id="rId1" Type="http://schemas.openxmlformats.org/officeDocument/2006/relationships/video" Target="file:///C:\Users\Skater%20Family\Documents\2019%20BCHL\11%20%20ERROR%20ON%20ROSTER%20PAGE.mp4"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0.xml"/><Relationship Id="rId1" Type="http://schemas.openxmlformats.org/officeDocument/2006/relationships/video" Target="file:///C:\Users\Skater%20Family\Documents\2019%20BCHL\9%20%20COACH%20SIGNATURE.mp4"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hyperlink" Target="https://bchl.ne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Bantam%20Bears/Approved%20Roster(Bears).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311700" y="3369400"/>
            <a:ext cx="8520600" cy="921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Coaches Meeting</a:t>
            </a:r>
            <a:endParaRPr/>
          </a:p>
        </p:txBody>
      </p:sp>
      <p:pic>
        <p:nvPicPr>
          <p:cNvPr id="60" name="Google Shape;60;p13"/>
          <p:cNvPicPr preferRelativeResize="0"/>
          <p:nvPr/>
        </p:nvPicPr>
        <p:blipFill>
          <a:blip r:embed="rId3">
            <a:alphaModFix/>
          </a:blip>
          <a:stretch>
            <a:fillRect/>
          </a:stretch>
        </p:blipFill>
        <p:spPr>
          <a:xfrm>
            <a:off x="628375" y="52825"/>
            <a:ext cx="7811400" cy="34357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Game Format and Curfew</a:t>
            </a:r>
            <a:endParaRPr/>
          </a:p>
        </p:txBody>
      </p:sp>
      <p:sp>
        <p:nvSpPr>
          <p:cNvPr id="177" name="Google Shape;177;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IP5/6 (Tyke) - Cross Ice </a:t>
            </a:r>
            <a:endParaRPr/>
          </a:p>
          <a:p>
            <a:pPr marL="0" lvl="0" indent="0" algn="l" rtl="0">
              <a:spcBef>
                <a:spcPts val="1600"/>
              </a:spcBef>
              <a:spcAft>
                <a:spcPts val="1600"/>
              </a:spcAft>
              <a:buNone/>
            </a:pPr>
            <a:r>
              <a:rPr lang="en-GB"/>
              <a:t>Game format for IP5/6 will be cross ice. There will be no posted game score.  Shifts will be 1 minute and 30 seconds in length. There is no ‘stop time’ in the IP5/6 division.   </a:t>
            </a:r>
            <a:endParaRPr/>
          </a:p>
        </p:txBody>
      </p:sp>
      <p:sp>
        <p:nvSpPr>
          <p:cNvPr id="178" name="Google Shape;178;p32"/>
          <p:cNvSpPr txBox="1"/>
          <p:nvPr/>
        </p:nvSpPr>
        <p:spPr>
          <a:xfrm>
            <a:off x="1468075" y="2059500"/>
            <a:ext cx="6083400" cy="70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Game Format and Curfew (Con’t)</a:t>
            </a:r>
            <a:endParaRPr/>
          </a:p>
        </p:txBody>
      </p:sp>
      <p:sp>
        <p:nvSpPr>
          <p:cNvPr id="184" name="Google Shape;184;p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a:t>IP7/8 (Novice) - Half Ice/Full Ice </a:t>
            </a:r>
            <a:endParaRPr/>
          </a:p>
          <a:p>
            <a:pPr marL="0" lvl="0" indent="0" algn="l" rtl="0">
              <a:lnSpc>
                <a:spcPct val="100000"/>
              </a:lnSpc>
              <a:spcBef>
                <a:spcPts val="0"/>
              </a:spcBef>
              <a:spcAft>
                <a:spcPts val="0"/>
              </a:spcAft>
              <a:buNone/>
            </a:pPr>
            <a:endParaRPr/>
          </a:p>
          <a:p>
            <a:pPr marL="457200" lvl="0" indent="-342900" algn="l" rtl="0">
              <a:lnSpc>
                <a:spcPct val="100000"/>
              </a:lnSpc>
              <a:spcBef>
                <a:spcPts val="0"/>
              </a:spcBef>
              <a:spcAft>
                <a:spcPts val="0"/>
              </a:spcAft>
              <a:buSzPts val="1800"/>
              <a:buChar char="●"/>
            </a:pPr>
            <a:r>
              <a:rPr lang="en-GB"/>
              <a:t>Game format for IP7/8 will be half ice (Oct. to Dec.) </a:t>
            </a:r>
            <a:endParaRPr/>
          </a:p>
          <a:p>
            <a:pPr marL="457200" lvl="0" indent="-342900" algn="l" rtl="0">
              <a:lnSpc>
                <a:spcPct val="100000"/>
              </a:lnSpc>
              <a:spcBef>
                <a:spcPts val="0"/>
              </a:spcBef>
              <a:spcAft>
                <a:spcPts val="0"/>
              </a:spcAft>
              <a:buSzPts val="1800"/>
              <a:buChar char="●"/>
            </a:pPr>
            <a:r>
              <a:rPr lang="en-GB"/>
              <a:t>There will be no posted game score.  </a:t>
            </a:r>
            <a:endParaRPr/>
          </a:p>
          <a:p>
            <a:pPr marL="457200" lvl="0" indent="-342900" algn="l" rtl="0">
              <a:lnSpc>
                <a:spcPct val="100000"/>
              </a:lnSpc>
              <a:spcBef>
                <a:spcPts val="0"/>
              </a:spcBef>
              <a:spcAft>
                <a:spcPts val="0"/>
              </a:spcAft>
              <a:buSzPts val="1800"/>
              <a:buChar char="●"/>
            </a:pPr>
            <a:r>
              <a:rPr lang="en-GB"/>
              <a:t>Shifts will be 2 minutes in length. </a:t>
            </a:r>
            <a:endParaRPr/>
          </a:p>
          <a:p>
            <a:pPr marL="457200" lvl="0" indent="-342900" algn="l" rtl="0">
              <a:lnSpc>
                <a:spcPct val="100000"/>
              </a:lnSpc>
              <a:spcBef>
                <a:spcPts val="0"/>
              </a:spcBef>
              <a:spcAft>
                <a:spcPts val="0"/>
              </a:spcAft>
              <a:buSzPts val="1800"/>
              <a:buChar char="●"/>
            </a:pPr>
            <a:r>
              <a:rPr lang="en-GB"/>
              <a:t>Game clock will be used.  Horn will sound every 2 minutes to denote shift change. </a:t>
            </a:r>
            <a:endParaRPr/>
          </a:p>
          <a:p>
            <a:pPr marL="457200" lvl="0" indent="-342900" algn="l" rtl="0">
              <a:lnSpc>
                <a:spcPct val="100000"/>
              </a:lnSpc>
              <a:spcBef>
                <a:spcPts val="0"/>
              </a:spcBef>
              <a:spcAft>
                <a:spcPts val="0"/>
              </a:spcAft>
              <a:buSzPts val="1800"/>
              <a:buChar char="●"/>
            </a:pPr>
            <a:r>
              <a:rPr lang="en-GB"/>
              <a:t>Game format starting in January will be full ice. </a:t>
            </a:r>
            <a:endParaRPr/>
          </a:p>
          <a:p>
            <a:pPr marL="457200" lvl="0" indent="-342900" algn="l" rtl="0">
              <a:lnSpc>
                <a:spcPct val="100000"/>
              </a:lnSpc>
              <a:spcBef>
                <a:spcPts val="0"/>
              </a:spcBef>
              <a:spcAft>
                <a:spcPts val="0"/>
              </a:spcAft>
              <a:buSzPts val="1800"/>
              <a:buChar char="●"/>
            </a:pPr>
            <a:r>
              <a:rPr lang="en-GB"/>
              <a:t>Period Times 10/10/12</a:t>
            </a:r>
            <a:endParaRPr/>
          </a:p>
          <a:p>
            <a:pPr marL="457200" lvl="0" indent="-342900" algn="l" rtl="0">
              <a:lnSpc>
                <a:spcPct val="100000"/>
              </a:lnSpc>
              <a:spcBef>
                <a:spcPts val="0"/>
              </a:spcBef>
              <a:spcAft>
                <a:spcPts val="0"/>
              </a:spcAft>
              <a:buSzPts val="1800"/>
              <a:buChar char="●"/>
            </a:pPr>
            <a:r>
              <a:rPr lang="en-GB"/>
              <a:t>Stop time format for the complete game. </a:t>
            </a:r>
            <a:endParaRPr/>
          </a:p>
          <a:p>
            <a:pPr marL="457200" lvl="0" indent="-342900" algn="l" rtl="0">
              <a:lnSpc>
                <a:spcPct val="100000"/>
              </a:lnSpc>
              <a:spcBef>
                <a:spcPts val="0"/>
              </a:spcBef>
              <a:spcAft>
                <a:spcPts val="0"/>
              </a:spcAft>
              <a:buSzPts val="1800"/>
              <a:buChar char="●"/>
            </a:pPr>
            <a:r>
              <a:rPr lang="en-GB"/>
              <a:t>Goal differential greater than 5 will not be posted on the scoreboard. </a:t>
            </a:r>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Game Format and Curfew (Con’t)</a:t>
            </a:r>
            <a:endParaRPr/>
          </a:p>
          <a:p>
            <a:pPr marL="0" lvl="0" indent="0" algn="l" rtl="0">
              <a:spcBef>
                <a:spcPts val="0"/>
              </a:spcBef>
              <a:spcAft>
                <a:spcPts val="0"/>
              </a:spcAft>
              <a:buNone/>
            </a:pPr>
            <a:endParaRPr/>
          </a:p>
        </p:txBody>
      </p:sp>
      <p:sp>
        <p:nvSpPr>
          <p:cNvPr id="190" name="Google Shape;190;p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Atom to Bantam </a:t>
            </a:r>
            <a:endParaRPr/>
          </a:p>
          <a:p>
            <a:pPr marL="457200" lvl="0" indent="-342900" algn="l" rtl="0">
              <a:spcBef>
                <a:spcPts val="1600"/>
              </a:spcBef>
              <a:spcAft>
                <a:spcPts val="0"/>
              </a:spcAft>
              <a:buSzPts val="1800"/>
              <a:buChar char="●"/>
            </a:pPr>
            <a:r>
              <a:rPr lang="en-GB"/>
              <a:t>1st Period    	10 minutes </a:t>
            </a:r>
            <a:endParaRPr/>
          </a:p>
          <a:p>
            <a:pPr marL="457200" lvl="0" indent="-342900" algn="l" rtl="0">
              <a:spcBef>
                <a:spcPts val="0"/>
              </a:spcBef>
              <a:spcAft>
                <a:spcPts val="0"/>
              </a:spcAft>
              <a:buSzPts val="1800"/>
              <a:buChar char="●"/>
            </a:pPr>
            <a:r>
              <a:rPr lang="en-GB"/>
              <a:t>2nd Period   	10 minutes </a:t>
            </a:r>
            <a:endParaRPr/>
          </a:p>
          <a:p>
            <a:pPr marL="457200" lvl="0" indent="-342900" algn="l" rtl="0">
              <a:spcBef>
                <a:spcPts val="0"/>
              </a:spcBef>
              <a:spcAft>
                <a:spcPts val="0"/>
              </a:spcAft>
              <a:buSzPts val="1800"/>
              <a:buChar char="●"/>
            </a:pPr>
            <a:r>
              <a:rPr lang="en-GB"/>
              <a:t>3rd Period    	12 minutes </a:t>
            </a:r>
            <a:endParaRPr/>
          </a:p>
          <a:p>
            <a:pPr marL="457200" lvl="0" indent="-342900" algn="l" rtl="0">
              <a:spcBef>
                <a:spcPts val="0"/>
              </a:spcBef>
              <a:spcAft>
                <a:spcPts val="0"/>
              </a:spcAft>
              <a:buSzPts val="1800"/>
              <a:buChar char="●"/>
            </a:pPr>
            <a:r>
              <a:rPr lang="en-GB"/>
              <a:t>Stop time format for the complete game. </a:t>
            </a:r>
            <a:endParaRPr/>
          </a:p>
          <a:p>
            <a:pPr marL="457200" lvl="0" indent="-342900" algn="l" rtl="0">
              <a:spcBef>
                <a:spcPts val="0"/>
              </a:spcBef>
              <a:spcAft>
                <a:spcPts val="0"/>
              </a:spcAft>
              <a:buSzPts val="1800"/>
              <a:buChar char="●"/>
            </a:pPr>
            <a:r>
              <a:rPr lang="en-GB"/>
              <a:t>Goal differential greater than 5 will not be posted on the scoreboard. </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Game Format and Curfew (Con’t)</a:t>
            </a:r>
            <a:endParaRPr/>
          </a:p>
          <a:p>
            <a:pPr marL="0" lvl="0" indent="0" algn="l" rtl="0">
              <a:spcBef>
                <a:spcPts val="0"/>
              </a:spcBef>
              <a:spcAft>
                <a:spcPts val="0"/>
              </a:spcAft>
              <a:buNone/>
            </a:pPr>
            <a:endParaRPr/>
          </a:p>
        </p:txBody>
      </p:sp>
      <p:sp>
        <p:nvSpPr>
          <p:cNvPr id="196" name="Google Shape;196;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Midget (just play) </a:t>
            </a:r>
            <a:endParaRPr/>
          </a:p>
          <a:p>
            <a:pPr marL="457200" lvl="0" indent="-342900" algn="l" rtl="0">
              <a:spcBef>
                <a:spcPts val="1600"/>
              </a:spcBef>
              <a:spcAft>
                <a:spcPts val="0"/>
              </a:spcAft>
              <a:buSzPts val="1800"/>
              <a:buChar char="●"/>
            </a:pPr>
            <a:r>
              <a:rPr lang="en-GB"/>
              <a:t>1st Period    	15 minutes </a:t>
            </a:r>
            <a:endParaRPr/>
          </a:p>
          <a:p>
            <a:pPr marL="457200" lvl="0" indent="-342900" algn="l" rtl="0">
              <a:spcBef>
                <a:spcPts val="0"/>
              </a:spcBef>
              <a:spcAft>
                <a:spcPts val="0"/>
              </a:spcAft>
              <a:buSzPts val="1800"/>
              <a:buChar char="●"/>
            </a:pPr>
            <a:r>
              <a:rPr lang="en-GB"/>
              <a:t>2nd Period   	15 minutes </a:t>
            </a:r>
            <a:endParaRPr/>
          </a:p>
          <a:p>
            <a:pPr marL="457200" lvl="0" indent="-342900" algn="l" rtl="0">
              <a:spcBef>
                <a:spcPts val="0"/>
              </a:spcBef>
              <a:spcAft>
                <a:spcPts val="0"/>
              </a:spcAft>
              <a:buSzPts val="1800"/>
              <a:buChar char="●"/>
            </a:pPr>
            <a:r>
              <a:rPr lang="en-GB"/>
              <a:t>3rd Period    	15 minutes </a:t>
            </a:r>
            <a:endParaRPr/>
          </a:p>
          <a:p>
            <a:pPr marL="457200" lvl="0" indent="-342900" algn="l" rtl="0">
              <a:spcBef>
                <a:spcPts val="0"/>
              </a:spcBef>
              <a:spcAft>
                <a:spcPts val="0"/>
              </a:spcAft>
              <a:buSzPts val="1800"/>
              <a:buChar char="●"/>
            </a:pPr>
            <a:r>
              <a:rPr lang="en-GB"/>
              <a:t>Stop time format for the complete game. </a:t>
            </a:r>
            <a:endParaRPr/>
          </a:p>
          <a:p>
            <a:pPr marL="457200" lvl="0" indent="-342900" algn="l" rtl="0">
              <a:spcBef>
                <a:spcPts val="0"/>
              </a:spcBef>
              <a:spcAft>
                <a:spcPts val="0"/>
              </a:spcAft>
              <a:buSzPts val="1800"/>
              <a:buChar char="●"/>
            </a:pPr>
            <a:r>
              <a:rPr lang="en-GB"/>
              <a:t>Goal differential greater than 5 will not be posted on the scoreboard. </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Game Format and Curfew (Con’t)</a:t>
            </a:r>
            <a:endParaRPr/>
          </a:p>
          <a:p>
            <a:pPr marL="0" lvl="0" indent="0" algn="l" rtl="0">
              <a:spcBef>
                <a:spcPts val="0"/>
              </a:spcBef>
              <a:spcAft>
                <a:spcPts val="0"/>
              </a:spcAft>
              <a:buNone/>
            </a:pPr>
            <a:endParaRPr/>
          </a:p>
        </p:txBody>
      </p:sp>
      <p:sp>
        <p:nvSpPr>
          <p:cNvPr id="202" name="Google Shape;202;p3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 ** Cancelling of ice floods and/or warm ups may be authorized by any Director of BCHL. Games are not permitted to start in advance of the scheduled start time, unless authorized by BCHL Director, both head coaches and the referees.</a:t>
            </a:r>
            <a:endParaRPr/>
          </a:p>
          <a:p>
            <a:pPr marL="0" lvl="0" indent="0" algn="l" rtl="0">
              <a:spcBef>
                <a:spcPts val="1600"/>
              </a:spcBef>
              <a:spcAft>
                <a:spcPts val="1600"/>
              </a:spcAft>
              <a:buNone/>
            </a:pPr>
            <a:r>
              <a:rPr lang="en-GB"/>
              <a:t> ** There are no Time Outs permitted in any division. </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Game Format and Curfew (Con’t)</a:t>
            </a:r>
            <a:endParaRPr/>
          </a:p>
          <a:p>
            <a:pPr marL="0" lvl="0" indent="0" algn="l" rtl="0">
              <a:spcBef>
                <a:spcPts val="0"/>
              </a:spcBef>
              <a:spcAft>
                <a:spcPts val="0"/>
              </a:spcAft>
              <a:buNone/>
            </a:pPr>
            <a:endParaRPr/>
          </a:p>
        </p:txBody>
      </p:sp>
      <p:sp>
        <p:nvSpPr>
          <p:cNvPr id="208" name="Google Shape;208;p3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House league games are subject to curfew, as per the following procedure:</a:t>
            </a:r>
            <a:endParaRPr dirty="0"/>
          </a:p>
          <a:p>
            <a:pPr marL="0" lvl="0" indent="0" algn="l" rtl="0">
              <a:spcBef>
                <a:spcPts val="1600"/>
              </a:spcBef>
              <a:spcAft>
                <a:spcPts val="0"/>
              </a:spcAft>
              <a:buNone/>
            </a:pPr>
            <a:r>
              <a:rPr lang="en-GB" dirty="0"/>
              <a:t>• House League Games will be </a:t>
            </a:r>
            <a:r>
              <a:rPr lang="en-GB" dirty="0" err="1"/>
              <a:t>curfewed</a:t>
            </a:r>
            <a:r>
              <a:rPr lang="en-GB" dirty="0"/>
              <a:t> at the first stoppage in play, after the 50 minute mark past the hour. </a:t>
            </a:r>
            <a:endParaRPr dirty="0"/>
          </a:p>
          <a:p>
            <a:pPr marL="0" lvl="0" indent="0" algn="l" rtl="0">
              <a:spcBef>
                <a:spcPts val="1600"/>
              </a:spcBef>
              <a:spcAft>
                <a:spcPts val="0"/>
              </a:spcAft>
              <a:buNone/>
            </a:pPr>
            <a:r>
              <a:rPr lang="en-GB" dirty="0"/>
              <a:t>• The arena clock shall serve as the “official time”. </a:t>
            </a:r>
            <a:endParaRPr dirty="0"/>
          </a:p>
          <a:p>
            <a:pPr marL="0" lvl="0" indent="0" algn="l" rtl="0">
              <a:spcBef>
                <a:spcPts val="1600"/>
              </a:spcBef>
              <a:spcAft>
                <a:spcPts val="0"/>
              </a:spcAft>
              <a:buClr>
                <a:schemeClr val="dk1"/>
              </a:buClr>
              <a:buSzPts val="1100"/>
              <a:buFont typeface="Arial"/>
              <a:buNone/>
            </a:pPr>
            <a:r>
              <a:rPr lang="en-GB" dirty="0"/>
              <a:t>• During playoff &amp; championship game play, a tie game at the 50 minute mark will be promptly decided as per the League’s Shootout Format.</a:t>
            </a:r>
            <a:endParaRPr dirty="0"/>
          </a:p>
          <a:p>
            <a:pPr marL="0" lvl="0" indent="0" algn="l"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Game Format and Curfew (Con’t)</a:t>
            </a:r>
            <a:endParaRPr/>
          </a:p>
          <a:p>
            <a:pPr marL="0" lvl="0" indent="0" algn="l" rtl="0">
              <a:spcBef>
                <a:spcPts val="0"/>
              </a:spcBef>
              <a:spcAft>
                <a:spcPts val="0"/>
              </a:spcAft>
              <a:buNone/>
            </a:pPr>
            <a:endParaRPr/>
          </a:p>
        </p:txBody>
      </p:sp>
      <p:sp>
        <p:nvSpPr>
          <p:cNvPr id="214" name="Google Shape;214;p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This curfew policy does  not apply to any games played on Saturdays</a:t>
            </a:r>
            <a:endParaRPr/>
          </a:p>
          <a:p>
            <a:pPr marL="0" lvl="0" indent="0" algn="l" rtl="0">
              <a:spcBef>
                <a:spcPts val="1600"/>
              </a:spcBef>
              <a:spcAft>
                <a:spcPts val="0"/>
              </a:spcAft>
              <a:buClr>
                <a:schemeClr val="dk1"/>
              </a:buClr>
              <a:buSzPts val="1100"/>
              <a:buFont typeface="Arial"/>
              <a:buNone/>
            </a:pPr>
            <a:r>
              <a:rPr lang="en-GB"/>
              <a:t>This curfew policy will not apply during special circumstances in which additional ice time has been scheduled to accommodate games which may go past the scheduled time. </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Police Vulnerable Sector Check (PVSC) Protocol </a:t>
            </a:r>
            <a:endParaRPr/>
          </a:p>
        </p:txBody>
      </p:sp>
      <p:sp>
        <p:nvSpPr>
          <p:cNvPr id="220" name="Google Shape;220;p39"/>
          <p:cNvSpPr txBox="1">
            <a:spLocks noGrp="1"/>
          </p:cNvSpPr>
          <p:nvPr>
            <p:ph type="body" idx="1"/>
          </p:nvPr>
        </p:nvSpPr>
        <p:spPr>
          <a:xfrm>
            <a:off x="311700" y="1152475"/>
            <a:ext cx="8520600" cy="357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BCHL requires that all individuals having direct contact/involvement with our players (Head Coach, Assistant Coaches, Trainer, Assistant Trainer, Manager or Assistant Manager) must complete the Police Vulnerable Sector Check.</a:t>
            </a:r>
            <a:endParaRPr dirty="0"/>
          </a:p>
          <a:p>
            <a:pPr marL="0" lvl="0" indent="0" algn="l" rtl="0">
              <a:spcBef>
                <a:spcPts val="1600"/>
              </a:spcBef>
              <a:spcAft>
                <a:spcPts val="0"/>
              </a:spcAft>
              <a:buNone/>
            </a:pPr>
            <a:r>
              <a:rPr lang="en-GB" dirty="0"/>
              <a:t> For the </a:t>
            </a:r>
            <a:r>
              <a:rPr lang="en-GB" dirty="0" smtClean="0"/>
              <a:t>2019/2020 </a:t>
            </a:r>
            <a:r>
              <a:rPr lang="en-GB" dirty="0"/>
              <a:t>season, Declarations will be accepted for those volunteers who submitted a police check to BCHL for the 2017/2018 season. </a:t>
            </a:r>
            <a:endParaRPr dirty="0"/>
          </a:p>
          <a:p>
            <a:pPr marL="0" lvl="0" indent="0" algn="l" rtl="0">
              <a:spcBef>
                <a:spcPts val="1600"/>
              </a:spcBef>
              <a:spcAft>
                <a:spcPts val="0"/>
              </a:spcAft>
              <a:buClr>
                <a:schemeClr val="dk1"/>
              </a:buClr>
              <a:buSzPts val="1100"/>
              <a:buFont typeface="Arial"/>
              <a:buNone/>
            </a:pPr>
            <a:r>
              <a:rPr lang="en-GB" dirty="0"/>
              <a:t>Approved rosters will not be released to teams until all volunteers have either:</a:t>
            </a:r>
            <a:endParaRPr dirty="0"/>
          </a:p>
          <a:p>
            <a:pPr marL="0" lvl="0" indent="0" algn="l" rtl="0">
              <a:spcBef>
                <a:spcPts val="1600"/>
              </a:spcBef>
              <a:spcAft>
                <a:spcPts val="1600"/>
              </a:spcAft>
              <a:buNone/>
            </a:pPr>
            <a:r>
              <a:rPr lang="en-GB" dirty="0"/>
              <a:t> • Applied for a PVSC and sent confirmation receipt to the Director of Risk &amp; Compliance • Provided Risk Management Director with an original approved Police Check (with police seal) </a:t>
            </a:r>
            <a:endParaRP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Police Check Policy (Con’t)</a:t>
            </a:r>
            <a:endParaRPr/>
          </a:p>
        </p:txBody>
      </p:sp>
      <p:sp>
        <p:nvSpPr>
          <p:cNvPr id="226" name="Google Shape;226;p4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If a volunteer has not provided confirmation that an application has been submitted to the police by November 30th, they will be removed from the Team Roster and Team Roster will be approved with remaining officials.</a:t>
            </a:r>
            <a:endParaRPr dirty="0"/>
          </a:p>
          <a:p>
            <a:pPr marL="0" lvl="0" indent="0" algn="l" rtl="0">
              <a:spcBef>
                <a:spcPts val="1600"/>
              </a:spcBef>
              <a:spcAft>
                <a:spcPts val="0"/>
              </a:spcAft>
              <a:buClr>
                <a:schemeClr val="dk1"/>
              </a:buClr>
              <a:buSzPts val="1100"/>
              <a:buFont typeface="Arial"/>
              <a:buNone/>
            </a:pPr>
            <a:r>
              <a:rPr lang="en-GB" dirty="0"/>
              <a:t> </a:t>
            </a:r>
            <a:endParaRPr dirty="0"/>
          </a:p>
          <a:p>
            <a:pPr marL="0" lvl="0" indent="0" algn="l" rtl="0">
              <a:spcBef>
                <a:spcPts val="1600"/>
              </a:spcBef>
              <a:spcAft>
                <a:spcPts val="1600"/>
              </a:spcAft>
              <a:buNone/>
            </a:pPr>
            <a:r>
              <a:rPr lang="en-GB" dirty="0"/>
              <a:t>PVCS’s may be valid for a period up </a:t>
            </a:r>
            <a:r>
              <a:rPr lang="en-GB" dirty="0" smtClean="0"/>
              <a:t>to three (3) </a:t>
            </a:r>
            <a:r>
              <a:rPr lang="en-GB" dirty="0"/>
              <a:t>years.  However, BCHL reserves the right to ask any volunteer on a team to submit a PVSC application and any subsequent fingerprinting at anytime. These checks may be requested with just cause or on a purely random basis</a:t>
            </a:r>
            <a:endParaRP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Complaint/ Incident </a:t>
            </a:r>
            <a:r>
              <a:rPr lang="en-GB" dirty="0" smtClean="0"/>
              <a:t>Policy</a:t>
            </a:r>
            <a:endParaRPr dirty="0"/>
          </a:p>
        </p:txBody>
      </p:sp>
      <p:sp>
        <p:nvSpPr>
          <p:cNvPr id="251" name="Google Shape;251;p44"/>
          <p:cNvSpPr txBox="1">
            <a:spLocks noGrp="1"/>
          </p:cNvSpPr>
          <p:nvPr>
            <p:ph type="body" idx="1"/>
          </p:nvPr>
        </p:nvSpPr>
        <p:spPr>
          <a:xfrm>
            <a:off x="311700" y="1152475"/>
            <a:ext cx="8520600" cy="3807714"/>
          </a:xfrm>
          <a:prstGeom prst="rect">
            <a:avLst/>
          </a:prstGeom>
        </p:spPr>
        <p:txBody>
          <a:bodyPr spcFirstLastPara="1" wrap="square" lIns="91425" tIns="91425" rIns="91425" bIns="91425" anchor="t" anchorCtr="0">
            <a:noAutofit/>
          </a:bodyPr>
          <a:lstStyle/>
          <a:p>
            <a:pPr marL="0" lvl="0" indent="0">
              <a:buNone/>
            </a:pPr>
            <a:r>
              <a:rPr lang="en-GB" sz="1600" dirty="0" smtClean="0"/>
              <a:t>The Incident/Complaint form can be found on our Website.</a:t>
            </a:r>
          </a:p>
          <a:p>
            <a:pPr marL="0" lvl="0" indent="0">
              <a:buNone/>
            </a:pPr>
            <a:endParaRPr lang="en-GB" sz="1600" dirty="0" smtClean="0"/>
          </a:p>
          <a:p>
            <a:pPr marL="0" lvl="0" indent="0">
              <a:buNone/>
            </a:pPr>
            <a:r>
              <a:rPr lang="en-GB" sz="1600" dirty="0" smtClean="0"/>
              <a:t>24 hour “cool down” period is to be observed.</a:t>
            </a:r>
          </a:p>
          <a:p>
            <a:pPr marL="0" lvl="0" indent="0">
              <a:buNone/>
            </a:pPr>
            <a:endParaRPr lang="en-GB" sz="1600" dirty="0" smtClean="0"/>
          </a:p>
          <a:p>
            <a:pPr marL="0" lvl="0" indent="0">
              <a:buNone/>
            </a:pPr>
            <a:r>
              <a:rPr lang="en-GB" sz="1600" dirty="0" smtClean="0"/>
              <a:t>FOR </a:t>
            </a:r>
            <a:r>
              <a:rPr lang="en-GB" sz="1600" dirty="0"/>
              <a:t>INCIDENTS/COMPLAINTS IN HOUSE LEAGUE </a:t>
            </a:r>
            <a:endParaRPr sz="1600" dirty="0"/>
          </a:p>
          <a:p>
            <a:pPr marL="0" lvl="0" indent="0" algn="l" rtl="0">
              <a:spcBef>
                <a:spcPts val="1600"/>
              </a:spcBef>
              <a:spcAft>
                <a:spcPts val="0"/>
              </a:spcAft>
              <a:buNone/>
            </a:pPr>
            <a:r>
              <a:rPr lang="en-GB" sz="1600" dirty="0"/>
              <a:t>Discuss with your Head Coach.  If situation cannot be resolved or your complaint is against a Head Coach or team official then:  </a:t>
            </a:r>
            <a:endParaRPr sz="1600" dirty="0"/>
          </a:p>
          <a:p>
            <a:pPr marL="0" lvl="0" indent="0" algn="l" rtl="0">
              <a:spcBef>
                <a:spcPts val="1600"/>
              </a:spcBef>
              <a:spcAft>
                <a:spcPts val="1600"/>
              </a:spcAft>
              <a:buNone/>
            </a:pPr>
            <a:r>
              <a:rPr lang="en-GB" sz="1600" dirty="0"/>
              <a:t>Discussion with your Director at Large (email information on our website).  If situation cannot be resolved or your complaint is against a Director at Large then:  Submission of Incident/Complaint form. </a:t>
            </a:r>
            <a:endParaRPr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Welcome and Thank You</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dirty="0"/>
              <a:t>Thank You for attending tonight and as always thank you for helping.</a:t>
            </a:r>
            <a:endParaRPr dirty="0"/>
          </a:p>
          <a:p>
            <a:pPr marL="457200" lvl="0" indent="-342900" algn="l" rtl="0">
              <a:spcBef>
                <a:spcPts val="0"/>
              </a:spcBef>
              <a:spcAft>
                <a:spcPts val="0"/>
              </a:spcAft>
              <a:buSzPts val="1800"/>
              <a:buChar char="●"/>
            </a:pPr>
            <a:r>
              <a:rPr lang="en-GB" dirty="0"/>
              <a:t>We will try to keep the meeting to 1 </a:t>
            </a:r>
            <a:r>
              <a:rPr lang="en-GB" dirty="0" smtClean="0"/>
              <a:t>hour.</a:t>
            </a:r>
            <a:endParaRPr dirty="0"/>
          </a:p>
          <a:p>
            <a:pPr marL="457200" lvl="0" indent="-342900" algn="l" rtl="0">
              <a:spcBef>
                <a:spcPts val="0"/>
              </a:spcBef>
              <a:spcAft>
                <a:spcPts val="0"/>
              </a:spcAft>
              <a:buSzPts val="1800"/>
              <a:buChar char="●"/>
            </a:pPr>
            <a:r>
              <a:rPr lang="en-GB" dirty="0"/>
              <a:t>If you have a question please feel free to </a:t>
            </a:r>
            <a:r>
              <a:rPr lang="en-GB" dirty="0" smtClean="0"/>
              <a:t>ask.</a:t>
            </a:r>
            <a:endParaRPr dirty="0"/>
          </a:p>
          <a:p>
            <a:pPr marL="45720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a:t>Complaint/ Incident Policy (Con’t)</a:t>
            </a:r>
            <a:endParaRPr/>
          </a:p>
        </p:txBody>
      </p:sp>
      <p:sp>
        <p:nvSpPr>
          <p:cNvPr id="257" name="Google Shape;257;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IMPORTANT </a:t>
            </a:r>
            <a:endParaRPr/>
          </a:p>
          <a:p>
            <a:pPr marL="0" lvl="0" indent="0" algn="l" rtl="0">
              <a:spcBef>
                <a:spcPts val="1600"/>
              </a:spcBef>
              <a:spcAft>
                <a:spcPts val="0"/>
              </a:spcAft>
              <a:buNone/>
            </a:pPr>
            <a:r>
              <a:rPr lang="en-GB"/>
              <a:t>* If your complaint involves sexual or physical abuse, it is your duty to contact the Police immediately. </a:t>
            </a:r>
            <a:endParaRPr/>
          </a:p>
          <a:p>
            <a:pPr marL="0" lvl="0" indent="0" algn="l" rtl="0">
              <a:spcBef>
                <a:spcPts val="1600"/>
              </a:spcBef>
              <a:spcAft>
                <a:spcPts val="0"/>
              </a:spcAft>
              <a:buClr>
                <a:schemeClr val="dk1"/>
              </a:buClr>
              <a:buSzPts val="1100"/>
              <a:buFont typeface="Arial"/>
              <a:buNone/>
            </a:pPr>
            <a:r>
              <a:rPr lang="en-GB"/>
              <a:t>* If your complaint involves bullying or hazing, ignore all the steps above and contact VP Rep (email information on our website) immediately who in turn must contact Alliance Hockey immediately.</a:t>
            </a:r>
            <a:endParaRPr/>
          </a:p>
          <a:p>
            <a:pPr marL="0" lvl="0" indent="0" algn="l" rtl="0">
              <a:spcBef>
                <a:spcPts val="1600"/>
              </a:spcBef>
              <a:spcAft>
                <a:spcPts val="1600"/>
              </a:spcAft>
              <a:buNone/>
            </a:pPr>
            <a:r>
              <a:rPr lang="en-GB"/>
              <a:t> </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6"/>
          <p:cNvSpPr txBox="1">
            <a:spLocks noGrp="1"/>
          </p:cNvSpPr>
          <p:nvPr>
            <p:ph type="body" idx="1"/>
          </p:nvPr>
        </p:nvSpPr>
        <p:spPr>
          <a:xfrm>
            <a:off x="463375" y="341125"/>
            <a:ext cx="5998800" cy="6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t>Dealing with Referees and Timekeepers</a:t>
            </a:r>
            <a:endParaRPr/>
          </a:p>
        </p:txBody>
      </p:sp>
      <p:pic>
        <p:nvPicPr>
          <p:cNvPr id="263" name="Google Shape;263;p46"/>
          <p:cNvPicPr preferRelativeResize="0"/>
          <p:nvPr/>
        </p:nvPicPr>
        <p:blipFill>
          <a:blip r:embed="rId3">
            <a:alphaModFix/>
          </a:blip>
          <a:stretch>
            <a:fillRect/>
          </a:stretch>
        </p:blipFill>
        <p:spPr>
          <a:xfrm>
            <a:off x="6598700" y="1268300"/>
            <a:ext cx="1485900" cy="2857500"/>
          </a:xfrm>
          <a:prstGeom prst="rect">
            <a:avLst/>
          </a:prstGeom>
          <a:noFill/>
          <a:ln>
            <a:noFill/>
          </a:ln>
        </p:spPr>
      </p:pic>
      <p:sp>
        <p:nvSpPr>
          <p:cNvPr id="264" name="Google Shape;264;p46"/>
          <p:cNvSpPr txBox="1"/>
          <p:nvPr/>
        </p:nvSpPr>
        <p:spPr>
          <a:xfrm>
            <a:off x="530875" y="1191750"/>
            <a:ext cx="4886100" cy="33261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GB" sz="1800" dirty="0">
                <a:solidFill>
                  <a:schemeClr val="dk1"/>
                </a:solidFill>
              </a:rPr>
              <a:t>Be </a:t>
            </a:r>
            <a:r>
              <a:rPr lang="en-GB" sz="1800" dirty="0" smtClean="0">
                <a:solidFill>
                  <a:schemeClr val="dk1"/>
                </a:solidFill>
              </a:rPr>
              <a:t>respectful.</a:t>
            </a:r>
          </a:p>
          <a:p>
            <a:pPr marL="457200" lvl="0" indent="-342900" algn="l" rtl="0">
              <a:spcBef>
                <a:spcPts val="0"/>
              </a:spcBef>
              <a:spcAft>
                <a:spcPts val="0"/>
              </a:spcAft>
              <a:buClr>
                <a:schemeClr val="dk1"/>
              </a:buClr>
              <a:buSzPts val="1800"/>
              <a:buChar char="●"/>
            </a:pPr>
            <a:r>
              <a:rPr lang="en-GB" sz="1800" dirty="0" smtClean="0">
                <a:solidFill>
                  <a:schemeClr val="dk1"/>
                </a:solidFill>
              </a:rPr>
              <a:t>We are helping them learn.</a:t>
            </a:r>
          </a:p>
          <a:p>
            <a:pPr marL="457200" lvl="0" indent="-342900" algn="l" rtl="0">
              <a:spcBef>
                <a:spcPts val="0"/>
              </a:spcBef>
              <a:spcAft>
                <a:spcPts val="0"/>
              </a:spcAft>
              <a:buClr>
                <a:schemeClr val="dk1"/>
              </a:buClr>
              <a:buSzPts val="1800"/>
              <a:buChar char="●"/>
            </a:pPr>
            <a:r>
              <a:rPr lang="en-GB" sz="1800" dirty="0" smtClean="0">
                <a:solidFill>
                  <a:schemeClr val="dk1"/>
                </a:solidFill>
              </a:rPr>
              <a:t>Neither one of these jobs are as easy as they look.</a:t>
            </a:r>
          </a:p>
          <a:p>
            <a:pPr marL="457200" lvl="0" indent="-342900" algn="l" rtl="0">
              <a:spcBef>
                <a:spcPts val="0"/>
              </a:spcBef>
              <a:spcAft>
                <a:spcPts val="0"/>
              </a:spcAft>
              <a:buClr>
                <a:schemeClr val="dk1"/>
              </a:buClr>
              <a:buSzPts val="1800"/>
            </a:pPr>
            <a:endParaRPr lang="en-GB" sz="1800" dirty="0" smtClean="0">
              <a:solidFill>
                <a:schemeClr val="dk1"/>
              </a:solidFill>
            </a:endParaRPr>
          </a:p>
          <a:p>
            <a:pPr marL="457200" lvl="0" indent="-342900" algn="l" rtl="0">
              <a:spcBef>
                <a:spcPts val="0"/>
              </a:spcBef>
              <a:spcAft>
                <a:spcPts val="0"/>
              </a:spcAft>
              <a:buClr>
                <a:schemeClr val="dk1"/>
              </a:buClr>
              <a:buSzPts val="1800"/>
              <a:buChar char="●"/>
            </a:pPr>
            <a:endParaRPr sz="1800" dirty="0">
              <a:solidFill>
                <a:schemeClr val="dk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Game Sheet App</a:t>
            </a:r>
            <a:endParaRPr/>
          </a:p>
        </p:txBody>
      </p:sp>
      <p:sp>
        <p:nvSpPr>
          <p:cNvPr id="270" name="Google Shape;270;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GB" dirty="0"/>
              <a:t>Please ensure that information is correct on the App.</a:t>
            </a:r>
            <a:endParaRPr dirty="0"/>
          </a:p>
          <a:p>
            <a:pPr marL="457200" lvl="0" indent="-342900" algn="l" rtl="0">
              <a:spcBef>
                <a:spcPts val="0"/>
              </a:spcBef>
              <a:spcAft>
                <a:spcPts val="0"/>
              </a:spcAft>
              <a:buSzPts val="1800"/>
              <a:buChar char="●"/>
            </a:pPr>
            <a:r>
              <a:rPr lang="en-GB" dirty="0"/>
              <a:t>You will be given a code that will allow you to make changes</a:t>
            </a:r>
            <a:endParaRPr dirty="0"/>
          </a:p>
          <a:p>
            <a:pPr marL="457200" lvl="0" indent="-342900" algn="l" rtl="0">
              <a:spcBef>
                <a:spcPts val="0"/>
              </a:spcBef>
              <a:spcAft>
                <a:spcPts val="0"/>
              </a:spcAft>
              <a:buSzPts val="1800"/>
              <a:buChar char="●"/>
            </a:pPr>
            <a:r>
              <a:rPr lang="en-GB" dirty="0"/>
              <a:t>Check numbers to ensure accuracy</a:t>
            </a:r>
            <a:endParaRPr dirty="0"/>
          </a:p>
          <a:p>
            <a:pPr marL="457200" lvl="0" indent="-342900" algn="l" rtl="0">
              <a:spcBef>
                <a:spcPts val="0"/>
              </a:spcBef>
              <a:spcAft>
                <a:spcPts val="0"/>
              </a:spcAft>
              <a:buSzPts val="1800"/>
              <a:buChar char="●"/>
            </a:pPr>
            <a:r>
              <a:rPr lang="en-GB" dirty="0"/>
              <a:t>Make sure your coaching staff is correct and that they are signing</a:t>
            </a:r>
            <a:r>
              <a:rPr lang="en-GB" dirty="0" smtClean="0"/>
              <a:t>.</a:t>
            </a:r>
          </a:p>
          <a:p>
            <a:pPr marL="457200" lvl="0" indent="-342900" algn="l" rtl="0">
              <a:spcBef>
                <a:spcPts val="0"/>
              </a:spcBef>
              <a:spcAft>
                <a:spcPts val="0"/>
              </a:spcAft>
              <a:buSzPts val="1800"/>
              <a:buChar char="●"/>
            </a:pPr>
            <a:endParaRPr lang="en-GB" dirty="0" smtClean="0"/>
          </a:p>
          <a:p>
            <a:pPr marL="457200" lvl="0" indent="-342900" algn="l" rtl="0">
              <a:spcBef>
                <a:spcPts val="0"/>
              </a:spcBef>
              <a:spcAft>
                <a:spcPts val="0"/>
              </a:spcAft>
              <a:buSzPts val="1800"/>
              <a:buChar char="●"/>
            </a:pPr>
            <a:r>
              <a:rPr lang="en-GB" dirty="0" smtClean="0"/>
              <a:t>Game sheet videos…</a:t>
            </a:r>
            <a:endParaRPr dirty="0"/>
          </a:p>
          <a:p>
            <a:pPr marL="0" lvl="0" indent="0" algn="l" rtl="0">
              <a:spcBef>
                <a:spcPts val="1600"/>
              </a:spcBef>
              <a:spcAft>
                <a:spcPts val="0"/>
              </a:spcAft>
              <a:buNone/>
            </a:pPr>
            <a:endParaRPr dirty="0"/>
          </a:p>
          <a:p>
            <a:pPr marL="0" lvl="0" indent="0" algn="l"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5  STARTING GOALIE.mp4">
            <a:hlinkClick r:id="" action="ppaction://media"/>
          </p:cNvPr>
          <p:cNvPicPr>
            <a:picLocks noRot="1" noChangeAspect="1"/>
          </p:cNvPicPr>
          <p:nvPr>
            <a:videoFile r:link="rId1"/>
          </p:nvPr>
        </p:nvPicPr>
        <p:blipFill>
          <a:blip r:embed="rId3"/>
          <a:stretch>
            <a:fillRect/>
          </a:stretch>
        </p:blipFill>
        <p:spPr>
          <a:xfrm>
            <a:off x="465826" y="276045"/>
            <a:ext cx="82296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EDITING A ROSTER.mp4">
            <a:hlinkClick r:id="" action="ppaction://media"/>
          </p:cNvPr>
          <p:cNvPicPr>
            <a:picLocks noRot="1" noChangeAspect="1"/>
          </p:cNvPicPr>
          <p:nvPr>
            <a:videoFile r:link="rId1"/>
          </p:nvPr>
        </p:nvPicPr>
        <p:blipFill>
          <a:blip r:embed="rId3"/>
          <a:stretch>
            <a:fillRect/>
          </a:stretch>
        </p:blipFill>
        <p:spPr>
          <a:xfrm>
            <a:off x="457201" y="293298"/>
            <a:ext cx="8338868" cy="443397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8  CHANGING A JERSEY NUMBER, POSITION OR DUTY.mp4">
            <a:hlinkClick r:id="" action="ppaction://media"/>
          </p:cNvPr>
          <p:cNvPicPr>
            <a:picLocks noRot="1" noChangeAspect="1"/>
          </p:cNvPicPr>
          <p:nvPr>
            <a:videoFile r:link="rId1"/>
          </p:nvPr>
        </p:nvPicPr>
        <p:blipFill>
          <a:blip r:embed="rId3"/>
          <a:stretch>
            <a:fillRect/>
          </a:stretch>
        </p:blipFill>
        <p:spPr>
          <a:xfrm>
            <a:off x="483078" y="301924"/>
            <a:ext cx="8220975" cy="456337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0  ADDING COACH,  PLAYER OR AP PLAYER.mp4">
            <a:hlinkClick r:id="" action="ppaction://media"/>
          </p:cNvPr>
          <p:cNvPicPr>
            <a:picLocks noRot="1" noChangeAspect="1"/>
          </p:cNvPicPr>
          <p:nvPr>
            <a:videoFile r:link="rId1"/>
          </p:nvPr>
        </p:nvPicPr>
        <p:blipFill>
          <a:blip r:embed="rId3"/>
          <a:stretch>
            <a:fillRect/>
          </a:stretch>
        </p:blipFill>
        <p:spPr>
          <a:xfrm>
            <a:off x="465826" y="301925"/>
            <a:ext cx="8229600" cy="454612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1  ERROR ON ROSTER PAGE.mp4">
            <a:hlinkClick r:id="" action="ppaction://media"/>
          </p:cNvPr>
          <p:cNvPicPr>
            <a:picLocks noRot="1" noChangeAspect="1"/>
          </p:cNvPicPr>
          <p:nvPr>
            <a:videoFile r:link="rId1"/>
          </p:nvPr>
        </p:nvPicPr>
        <p:blipFill>
          <a:blip r:embed="rId3"/>
          <a:stretch>
            <a:fillRect/>
          </a:stretch>
        </p:blipFill>
        <p:spPr>
          <a:xfrm>
            <a:off x="483079" y="301925"/>
            <a:ext cx="82296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9  COACH SIGNATURE.mp4">
            <a:hlinkClick r:id="" action="ppaction://media"/>
          </p:cNvPr>
          <p:cNvPicPr>
            <a:picLocks noRot="1" noChangeAspect="1"/>
          </p:cNvPicPr>
          <p:nvPr>
            <a:videoFile r:link="rId1"/>
          </p:nvPr>
        </p:nvPicPr>
        <p:blipFill>
          <a:blip r:embed="rId3"/>
          <a:stretch>
            <a:fillRect/>
          </a:stretch>
        </p:blipFill>
        <p:spPr>
          <a:xfrm>
            <a:off x="465825" y="284672"/>
            <a:ext cx="8238227" cy="458062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Practices</a:t>
            </a:r>
            <a:endParaRPr/>
          </a:p>
        </p:txBody>
      </p:sp>
      <p:sp>
        <p:nvSpPr>
          <p:cNvPr id="276" name="Google Shape;276;p48"/>
          <p:cNvSpPr txBox="1">
            <a:spLocks noGrp="1"/>
          </p:cNvSpPr>
          <p:nvPr>
            <p:ph type="body" idx="1"/>
          </p:nvPr>
        </p:nvSpPr>
        <p:spPr>
          <a:xfrm>
            <a:off x="311700" y="1152475"/>
            <a:ext cx="8520600" cy="363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Be prepared!</a:t>
            </a:r>
            <a:endParaRPr/>
          </a:p>
          <a:p>
            <a:pPr marL="0" lvl="0" indent="0" algn="l" rtl="0">
              <a:spcBef>
                <a:spcPts val="1600"/>
              </a:spcBef>
              <a:spcAft>
                <a:spcPts val="0"/>
              </a:spcAft>
              <a:buNone/>
            </a:pPr>
            <a:r>
              <a:rPr lang="en-GB"/>
              <a:t>Ice time is expensive.  Try to maximize is usage with an organized and fun practice.</a:t>
            </a:r>
            <a:endParaRPr/>
          </a:p>
          <a:p>
            <a:pPr marL="0" lvl="0" indent="0" algn="l" rtl="0">
              <a:spcBef>
                <a:spcPts val="1600"/>
              </a:spcBef>
              <a:spcAft>
                <a:spcPts val="0"/>
              </a:spcAft>
              <a:buNone/>
            </a:pPr>
            <a:r>
              <a:rPr lang="en-GB"/>
              <a:t>Do not over complicate things.</a:t>
            </a:r>
            <a:endParaRPr/>
          </a:p>
          <a:p>
            <a:pPr marL="0" lvl="0" indent="0" algn="l" rtl="0">
              <a:spcBef>
                <a:spcPts val="1600"/>
              </a:spcBef>
              <a:spcAft>
                <a:spcPts val="0"/>
              </a:spcAft>
              <a:buNone/>
            </a:pPr>
            <a:r>
              <a:rPr lang="en-GB"/>
              <a:t>Share ideas.  We are all here for the same reasons.</a:t>
            </a:r>
            <a:endParaRPr/>
          </a:p>
          <a:p>
            <a:pPr marL="0" lvl="0" indent="0" algn="l" rtl="0">
              <a:spcBef>
                <a:spcPts val="1600"/>
              </a:spcBef>
              <a:spcAft>
                <a:spcPts val="0"/>
              </a:spcAft>
              <a:buNone/>
            </a:pPr>
            <a:r>
              <a:rPr lang="en-GB"/>
              <a:t>Just have fun!</a:t>
            </a:r>
            <a:endParaRPr/>
          </a:p>
          <a:p>
            <a:pPr marL="0" lvl="0" indent="0" algn="l" rtl="0">
              <a:spcBef>
                <a:spcPts val="1600"/>
              </a:spcBef>
              <a:spcAft>
                <a:spcPts val="1600"/>
              </a:spcAft>
              <a:buNone/>
            </a:pPr>
            <a:r>
              <a:rPr lang="en-GB"/>
              <a:t>Pucks and pylons are available in the locker at Civic.  Please use them and return when done.</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Introductions</a:t>
            </a:r>
            <a:endParaRPr/>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t>Dan Skater -President</a:t>
            </a:r>
            <a:endParaRPr dirty="0"/>
          </a:p>
          <a:p>
            <a:pPr marL="0" lvl="0" indent="0" algn="l" rtl="0">
              <a:spcBef>
                <a:spcPts val="1600"/>
              </a:spcBef>
              <a:spcAft>
                <a:spcPts val="0"/>
              </a:spcAft>
              <a:buNone/>
            </a:pPr>
            <a:r>
              <a:rPr lang="en-GB" dirty="0" smtClean="0"/>
              <a:t>Rick Fitzgerald -Vice </a:t>
            </a:r>
            <a:r>
              <a:rPr lang="en-GB" dirty="0"/>
              <a:t>President</a:t>
            </a:r>
            <a:endParaRPr dirty="0"/>
          </a:p>
          <a:p>
            <a:pPr marL="0" lvl="0" indent="0" algn="l" rtl="0">
              <a:spcBef>
                <a:spcPts val="1600"/>
              </a:spcBef>
              <a:spcAft>
                <a:spcPts val="0"/>
              </a:spcAft>
              <a:buNone/>
            </a:pPr>
            <a:r>
              <a:rPr lang="en-GB" dirty="0"/>
              <a:t>Sandra Gagne -Registrar/ Treasurer</a:t>
            </a:r>
            <a:endParaRPr dirty="0"/>
          </a:p>
          <a:p>
            <a:pPr marL="0" lvl="0" indent="0" algn="l" rtl="0">
              <a:spcBef>
                <a:spcPts val="1600"/>
              </a:spcBef>
              <a:spcAft>
                <a:spcPts val="0"/>
              </a:spcAft>
              <a:buNone/>
            </a:pPr>
            <a:r>
              <a:rPr lang="en-GB" dirty="0"/>
              <a:t>Natalie Ellis -Scheduler/ Director of Risk Management</a:t>
            </a:r>
            <a:endParaRPr dirty="0"/>
          </a:p>
          <a:p>
            <a:pPr marL="0" lvl="0" indent="0" algn="l" rtl="0">
              <a:spcBef>
                <a:spcPts val="1600"/>
              </a:spcBef>
              <a:spcAft>
                <a:spcPts val="1600"/>
              </a:spcAft>
              <a:buNone/>
            </a:pPr>
            <a:r>
              <a:rPr lang="en-GB" dirty="0"/>
              <a:t>Darryl </a:t>
            </a:r>
            <a:r>
              <a:rPr lang="en-GB" dirty="0" err="1"/>
              <a:t>Purificati</a:t>
            </a:r>
            <a:r>
              <a:rPr lang="en-GB" dirty="0"/>
              <a:t> -Director of Select</a:t>
            </a:r>
            <a:endParaRP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51727"/>
            <a:ext cx="8520600" cy="572700"/>
          </a:xfrm>
        </p:spPr>
        <p:txBody>
          <a:bodyPr/>
          <a:lstStyle/>
          <a:p>
            <a:r>
              <a:rPr lang="en-CA" dirty="0" smtClean="0"/>
              <a:t>Player Development Days (Power Skating)</a:t>
            </a:r>
            <a:endParaRPr lang="en-CA" dirty="0"/>
          </a:p>
        </p:txBody>
      </p:sp>
      <p:sp>
        <p:nvSpPr>
          <p:cNvPr id="3" name="Text Placeholder 2"/>
          <p:cNvSpPr>
            <a:spLocks noGrp="1"/>
          </p:cNvSpPr>
          <p:nvPr>
            <p:ph type="body" idx="1"/>
          </p:nvPr>
        </p:nvSpPr>
        <p:spPr>
          <a:xfrm>
            <a:off x="337579" y="859177"/>
            <a:ext cx="8520600" cy="3850846"/>
          </a:xfrm>
        </p:spPr>
        <p:txBody>
          <a:bodyPr/>
          <a:lstStyle/>
          <a:p>
            <a:r>
              <a:rPr lang="en-CA" dirty="0" smtClean="0"/>
              <a:t>Andrew Fritsch will be attending a practice for IP7/8, Atom and Peewee in October, November and December.</a:t>
            </a:r>
          </a:p>
          <a:p>
            <a:r>
              <a:rPr lang="en-CA" dirty="0" smtClean="0"/>
              <a:t>He will be bringing practice plans </a:t>
            </a:r>
            <a:r>
              <a:rPr lang="en-CA" smtClean="0"/>
              <a:t>and </a:t>
            </a:r>
            <a:r>
              <a:rPr lang="en-CA" smtClean="0"/>
              <a:t>our coaches </a:t>
            </a:r>
            <a:r>
              <a:rPr lang="en-CA" dirty="0" smtClean="0"/>
              <a:t>will be assisting him with these practices</a:t>
            </a:r>
            <a:r>
              <a:rPr lang="en-CA" dirty="0" smtClean="0"/>
              <a:t>.</a:t>
            </a:r>
          </a:p>
          <a:p>
            <a:r>
              <a:rPr lang="en-CA" dirty="0" smtClean="0"/>
              <a:t>Dates are set and will be on the calendar shortly.</a:t>
            </a:r>
            <a:endParaRPr lang="en-CA" dirty="0" smtClean="0"/>
          </a:p>
          <a:p>
            <a:r>
              <a:rPr lang="en-CA" dirty="0" smtClean="0"/>
              <a:t>Who is Andrew Fritsch</a:t>
            </a:r>
            <a:r>
              <a:rPr lang="en-CA" dirty="0" smtClean="0"/>
              <a:t>?</a:t>
            </a:r>
            <a:endParaRPr lang="en-CA"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073" y="117221"/>
            <a:ext cx="8520600" cy="572700"/>
          </a:xfrm>
        </p:spPr>
        <p:txBody>
          <a:bodyPr/>
          <a:lstStyle/>
          <a:p>
            <a:r>
              <a:rPr lang="en-CA" dirty="0" smtClean="0"/>
              <a:t>Andrew Fritsch Bio</a:t>
            </a:r>
            <a:endParaRPr lang="en-CA" dirty="0"/>
          </a:p>
        </p:txBody>
      </p:sp>
      <p:sp>
        <p:nvSpPr>
          <p:cNvPr id="3" name="Text Placeholder 2"/>
          <p:cNvSpPr>
            <a:spLocks noGrp="1"/>
          </p:cNvSpPr>
          <p:nvPr>
            <p:ph type="body" idx="1"/>
          </p:nvPr>
        </p:nvSpPr>
        <p:spPr>
          <a:xfrm>
            <a:off x="311700" y="672860"/>
            <a:ext cx="8520600" cy="4235570"/>
          </a:xfrm>
        </p:spPr>
        <p:txBody>
          <a:bodyPr/>
          <a:lstStyle/>
          <a:p>
            <a:pPr fontAlgn="base"/>
            <a:r>
              <a:rPr lang="en-CA" sz="1000" dirty="0" smtClean="0"/>
              <a:t>Hometown native Andrew Fritsch will be leading  power skating and hockey skills sessions for players in the BCHL this season. The league welcomes Andrew as a coach mentor for the 2019/20 Hockey Season. His talent and decorated hockey knowledge will be a great addition to our team.  We are pleased to have a coach with so much hockey experience and an outstanding sportsmanlike attitude as an example for our young players. </a:t>
            </a:r>
          </a:p>
          <a:p>
            <a:pPr fontAlgn="base"/>
            <a:r>
              <a:rPr lang="en-CA" sz="1000" dirty="0" smtClean="0"/>
              <a:t>"Fritter" is currently working on Ice with the Toronto Maple Leafs as a coach and provides  private and semi private skill and development training for players in the Brantford area. Andrew is also a second year special teams coach with the Brantford 99ers Minor Midget AAA team and runs player development sessions with the 99ers Association. </a:t>
            </a:r>
          </a:p>
          <a:p>
            <a:pPr fontAlgn="base"/>
            <a:r>
              <a:rPr lang="en-CA" sz="1000" dirty="0" smtClean="0"/>
              <a:t>History </a:t>
            </a:r>
          </a:p>
          <a:p>
            <a:pPr fontAlgn="base"/>
            <a:r>
              <a:rPr lang="en-CA" sz="1000" dirty="0" smtClean="0"/>
              <a:t>2008-09: Fritsch scored 33 goals with 38 assists and 12 PMS in 59 games for the </a:t>
            </a:r>
            <a:r>
              <a:rPr lang="en-CA" sz="1000" b="1" dirty="0" smtClean="0"/>
              <a:t>Brantford 99ers Minor Midget AAA team</a:t>
            </a:r>
            <a:r>
              <a:rPr lang="en-CA" sz="1000" dirty="0" smtClean="0"/>
              <a:t>. </a:t>
            </a:r>
            <a:br>
              <a:rPr lang="en-CA" sz="1000" dirty="0" smtClean="0"/>
            </a:br>
            <a:endParaRPr lang="en-CA" sz="1000" dirty="0" smtClean="0"/>
          </a:p>
          <a:p>
            <a:pPr fontAlgn="base"/>
            <a:r>
              <a:rPr lang="en-CA" sz="1000" dirty="0" smtClean="0"/>
              <a:t>2009-10: Fritsch skated for the </a:t>
            </a:r>
            <a:r>
              <a:rPr lang="en-CA" sz="1000" b="1" dirty="0" smtClean="0"/>
              <a:t>Niagara Ice Dogs</a:t>
            </a:r>
            <a:r>
              <a:rPr lang="en-CA" sz="1000" dirty="0" smtClean="0"/>
              <a:t> in his first OHL season.  He was selected in the third round, 57th overall of the 2009 OHL Priority Draft.</a:t>
            </a:r>
          </a:p>
          <a:p>
            <a:pPr fontAlgn="base"/>
            <a:r>
              <a:rPr lang="en-CA" sz="1000" dirty="0" smtClean="0"/>
              <a:t>2010-11: Fritsch had an outstanding offensive season playing alongside Joey </a:t>
            </a:r>
            <a:r>
              <a:rPr lang="en-CA" sz="1000" dirty="0" err="1" smtClean="0"/>
              <a:t>Hishon</a:t>
            </a:r>
            <a:r>
              <a:rPr lang="en-CA" sz="1000" dirty="0" smtClean="0"/>
              <a:t> (Colorado Avalanche) and Garrett Wilson (Florida Panthers) for the </a:t>
            </a:r>
            <a:r>
              <a:rPr lang="en-CA" sz="1000" b="1" dirty="0" smtClean="0"/>
              <a:t>OHL champions Owen Sound Attack</a:t>
            </a:r>
            <a:r>
              <a:rPr lang="en-CA" sz="1000" dirty="0" smtClean="0"/>
              <a:t>. </a:t>
            </a:r>
            <a:r>
              <a:rPr lang="en-CA" sz="1000" b="1" i="1" dirty="0" smtClean="0"/>
              <a:t>Fritsch was ranked 84th amongst North American skaters in Central Scouting's final rankings and was selected by the Coyotes in the sixth round (155th overall) of the 2011 NHL Draft.</a:t>
            </a:r>
            <a:endParaRPr lang="en-CA" sz="1000" dirty="0" smtClean="0"/>
          </a:p>
          <a:p>
            <a:pPr fontAlgn="base"/>
            <a:r>
              <a:rPr lang="en-CA" sz="1000" dirty="0" smtClean="0"/>
              <a:t>2011-14: Fritsch went to camp with the Coyotes before returning to the  OHL for his 3rd season. Traded from Owen Sound to the </a:t>
            </a:r>
            <a:r>
              <a:rPr lang="en-CA" sz="1000" b="1" dirty="0" smtClean="0"/>
              <a:t>Sault Ste Marie  Greyhounds</a:t>
            </a:r>
            <a:r>
              <a:rPr lang="en-CA" sz="1000" dirty="0" smtClean="0"/>
              <a:t> in the off-season, he got off to a fast start – posting 14 points in 16 games – before suffering a wrist injury which kept him out until February. He was selected to play in the Subway Series against Russia but could not due to the injury. Named the </a:t>
            </a:r>
            <a:r>
              <a:rPr lang="en-CA" sz="1000" dirty="0" err="1" smtClean="0"/>
              <a:t>Soo</a:t>
            </a:r>
            <a:r>
              <a:rPr lang="en-CA" sz="1000" dirty="0" smtClean="0"/>
              <a:t> Greyhounds Most Gentlemanly Player. </a:t>
            </a:r>
          </a:p>
          <a:p>
            <a:pPr fontAlgn="base"/>
            <a:r>
              <a:rPr lang="en-CA" sz="1000" dirty="0" smtClean="0"/>
              <a:t>2014 - 16 - </a:t>
            </a:r>
            <a:r>
              <a:rPr lang="en-CA" sz="1000" b="1" dirty="0" smtClean="0"/>
              <a:t>St Thomas University </a:t>
            </a:r>
            <a:r>
              <a:rPr lang="en-CA" sz="1000" b="1" dirty="0" err="1" smtClean="0"/>
              <a:t>Tommies</a:t>
            </a:r>
            <a:r>
              <a:rPr lang="en-CA" sz="1000" b="1" dirty="0" smtClean="0"/>
              <a:t> </a:t>
            </a:r>
            <a:r>
              <a:rPr lang="en-CA" sz="1000" dirty="0" smtClean="0"/>
              <a:t> </a:t>
            </a:r>
            <a:r>
              <a:rPr lang="en-CA" sz="1000" dirty="0" err="1" smtClean="0"/>
              <a:t>Frederickton</a:t>
            </a:r>
            <a:r>
              <a:rPr lang="en-CA" sz="1000" dirty="0" smtClean="0"/>
              <a:t> NB. Named  the "Most Disciplined" player </a:t>
            </a:r>
          </a:p>
          <a:p>
            <a:pPr fontAlgn="base"/>
            <a:r>
              <a:rPr lang="en-CA" sz="1000" dirty="0" smtClean="0"/>
              <a:t>2016 - 2018 - Fritsch led the </a:t>
            </a:r>
            <a:r>
              <a:rPr lang="en-CA" sz="1000" b="1" dirty="0" smtClean="0"/>
              <a:t>Wilfred Laurier Golden Hawks</a:t>
            </a:r>
            <a:r>
              <a:rPr lang="en-CA" sz="1000" dirty="0" smtClean="0"/>
              <a:t>  team being named to the 2016/2017 OUA Men's Hockey Second Team All-Star  and the  OUA Men's Hockey West Division Most Sportsmanlike Award  </a:t>
            </a:r>
          </a:p>
          <a:p>
            <a:endParaRPr lang="en-CA" sz="1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Parent’s Meeting</a:t>
            </a:r>
            <a:endParaRPr dirty="0"/>
          </a:p>
        </p:txBody>
      </p:sp>
      <p:sp>
        <p:nvSpPr>
          <p:cNvPr id="288" name="Google Shape;288;p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Have a meeting with your parents.</a:t>
            </a:r>
            <a:endParaRPr dirty="0"/>
          </a:p>
          <a:p>
            <a:pPr marL="0" lvl="0" indent="0" algn="l" rtl="0">
              <a:spcBef>
                <a:spcPts val="1600"/>
              </a:spcBef>
              <a:spcAft>
                <a:spcPts val="0"/>
              </a:spcAft>
              <a:buNone/>
            </a:pPr>
            <a:r>
              <a:rPr lang="en-GB" dirty="0"/>
              <a:t>Topics</a:t>
            </a:r>
            <a:endParaRPr dirty="0"/>
          </a:p>
          <a:p>
            <a:pPr marL="457200" lvl="0" indent="-342900" algn="l" rtl="0">
              <a:spcBef>
                <a:spcPts val="1600"/>
              </a:spcBef>
              <a:spcAft>
                <a:spcPts val="0"/>
              </a:spcAft>
              <a:buSzPts val="1800"/>
              <a:buChar char="●"/>
            </a:pPr>
            <a:r>
              <a:rPr lang="en-GB" dirty="0"/>
              <a:t>Parent respect in sport</a:t>
            </a:r>
            <a:endParaRPr dirty="0"/>
          </a:p>
          <a:p>
            <a:pPr marL="457200" lvl="0" indent="-342900" algn="l" rtl="0">
              <a:spcBef>
                <a:spcPts val="0"/>
              </a:spcBef>
              <a:spcAft>
                <a:spcPts val="0"/>
              </a:spcAft>
              <a:buSzPts val="1800"/>
              <a:buChar char="●"/>
            </a:pPr>
            <a:r>
              <a:rPr lang="en-GB" dirty="0"/>
              <a:t>How to contact you</a:t>
            </a:r>
            <a:endParaRPr dirty="0"/>
          </a:p>
          <a:p>
            <a:pPr marL="457200" lvl="0" indent="-342900" algn="l" rtl="0">
              <a:spcBef>
                <a:spcPts val="0"/>
              </a:spcBef>
              <a:spcAft>
                <a:spcPts val="0"/>
              </a:spcAft>
              <a:buSzPts val="1800"/>
              <a:buChar char="●"/>
            </a:pPr>
            <a:r>
              <a:rPr lang="en-GB" dirty="0"/>
              <a:t>Locker room conduct </a:t>
            </a:r>
            <a:endParaRPr dirty="0"/>
          </a:p>
          <a:p>
            <a:pPr marL="457200" lvl="0" indent="-342900" algn="l" rtl="0">
              <a:spcBef>
                <a:spcPts val="0"/>
              </a:spcBef>
              <a:spcAft>
                <a:spcPts val="0"/>
              </a:spcAft>
              <a:buSzPts val="1800"/>
              <a:buChar char="●"/>
            </a:pPr>
            <a:r>
              <a:rPr lang="en-GB" dirty="0"/>
              <a:t>Complaint policy (24hr rule)</a:t>
            </a:r>
            <a:endParaRPr dirty="0"/>
          </a:p>
          <a:p>
            <a:pPr marL="457200" lvl="0" indent="-342900" algn="l" rtl="0">
              <a:spcBef>
                <a:spcPts val="0"/>
              </a:spcBef>
              <a:spcAft>
                <a:spcPts val="0"/>
              </a:spcAft>
              <a:buSzPts val="1800"/>
              <a:buChar char="●"/>
            </a:pPr>
            <a:r>
              <a:rPr lang="en-GB" dirty="0"/>
              <a:t>Remind them parent and player codes of conduct available online</a:t>
            </a:r>
            <a:endParaRP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5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Sponsorship</a:t>
            </a:r>
            <a:endParaRPr/>
          </a:p>
        </p:txBody>
      </p:sp>
      <p:sp>
        <p:nvSpPr>
          <p:cNvPr id="294" name="Google Shape;294;p5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We are always looking for sponsors.  They help us provide the best experience for the players while keeping costs down.</a:t>
            </a:r>
            <a:endParaRPr/>
          </a:p>
          <a:p>
            <a:pPr marL="0" lvl="0" indent="0" algn="l" rtl="0">
              <a:spcBef>
                <a:spcPts val="1600"/>
              </a:spcBef>
              <a:spcAft>
                <a:spcPts val="0"/>
              </a:spcAft>
              <a:buNone/>
            </a:pPr>
            <a:r>
              <a:rPr lang="en-GB"/>
              <a:t>Some employers offer sponsorships or money for a team party.  These are often available even if you are not the Head coach.</a:t>
            </a:r>
            <a:endParaRPr/>
          </a:p>
          <a:p>
            <a:pPr marL="0" lvl="0" indent="0" algn="l" rtl="0">
              <a:spcBef>
                <a:spcPts val="1600"/>
              </a:spcBef>
              <a:spcAft>
                <a:spcPts val="1600"/>
              </a:spcAft>
              <a:buNone/>
            </a:pPr>
            <a:r>
              <a:rPr lang="en-GB"/>
              <a:t>Ask your employer and take advantage of what they may have to offer.</a:t>
            </a:r>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5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Evaluations</a:t>
            </a:r>
            <a:endParaRPr/>
          </a:p>
        </p:txBody>
      </p:sp>
      <p:sp>
        <p:nvSpPr>
          <p:cNvPr id="300" name="Google Shape;300;p5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Please assist your Division Director in evaluating players.</a:t>
            </a:r>
            <a:endParaRPr/>
          </a:p>
          <a:p>
            <a:pPr marL="0" lvl="0" indent="0" algn="l" rtl="0">
              <a:spcBef>
                <a:spcPts val="1600"/>
              </a:spcBef>
              <a:spcAft>
                <a:spcPts val="0"/>
              </a:spcAft>
              <a:buNone/>
            </a:pPr>
            <a:r>
              <a:rPr lang="en-GB"/>
              <a:t>The better we have evaluated the players the more likely we are to have teams balanced enough to not have to move players after assigning teams.</a:t>
            </a: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5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Draft Day (Atom-Midget) </a:t>
            </a:r>
            <a:endParaRPr dirty="0"/>
          </a:p>
        </p:txBody>
      </p:sp>
      <p:sp>
        <p:nvSpPr>
          <p:cNvPr id="307" name="Google Shape;307;p53"/>
          <p:cNvSpPr txBox="1">
            <a:spLocks noGrp="1"/>
          </p:cNvSpPr>
          <p:nvPr>
            <p:ph type="body" idx="2"/>
          </p:nvPr>
        </p:nvSpPr>
        <p:spPr>
          <a:xfrm>
            <a:off x="450181" y="1221486"/>
            <a:ext cx="3999900" cy="3416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dirty="0"/>
              <a:t>All coaches should agree on player rankings.</a:t>
            </a:r>
            <a:endParaRPr dirty="0"/>
          </a:p>
          <a:p>
            <a:pPr marL="457200" lvl="0" indent="-317500" algn="l" rtl="0">
              <a:spcBef>
                <a:spcPts val="0"/>
              </a:spcBef>
              <a:spcAft>
                <a:spcPts val="0"/>
              </a:spcAft>
              <a:buSzPts val="1400"/>
              <a:buChar char="●"/>
            </a:pPr>
            <a:r>
              <a:rPr lang="en-GB" dirty="0"/>
              <a:t>Format will be up and down (1-4, 4-1)</a:t>
            </a:r>
            <a:endParaRPr dirty="0"/>
          </a:p>
          <a:p>
            <a:pPr marL="457200" lvl="0" indent="-317500" algn="l" rtl="0">
              <a:spcBef>
                <a:spcPts val="0"/>
              </a:spcBef>
              <a:spcAft>
                <a:spcPts val="0"/>
              </a:spcAft>
              <a:buSzPts val="1400"/>
              <a:buChar char="●"/>
            </a:pPr>
            <a:r>
              <a:rPr lang="en-GB" dirty="0"/>
              <a:t>We will make every effort to meet as many requests as possible.</a:t>
            </a:r>
            <a:endParaRPr dirty="0"/>
          </a:p>
          <a:p>
            <a:pPr marL="457200" lvl="0" indent="-317500" algn="l" rtl="0">
              <a:spcBef>
                <a:spcPts val="0"/>
              </a:spcBef>
              <a:spcAft>
                <a:spcPts val="0"/>
              </a:spcAft>
              <a:buSzPts val="1400"/>
              <a:buChar char="●"/>
            </a:pPr>
            <a:r>
              <a:rPr lang="en-GB" dirty="0"/>
              <a:t>During draft please help coaches that may not be as familiar with an age group</a:t>
            </a:r>
            <a:endParaRPr dirty="0"/>
          </a:p>
          <a:p>
            <a:pPr marL="457200" lvl="0" indent="-317500" algn="l" rtl="0">
              <a:spcBef>
                <a:spcPts val="0"/>
              </a:spcBef>
              <a:spcAft>
                <a:spcPts val="0"/>
              </a:spcAft>
              <a:buSzPts val="1400"/>
              <a:buChar char="●"/>
            </a:pPr>
            <a:r>
              <a:rPr lang="en-GB" dirty="0"/>
              <a:t>Remember the goal is to have ALL teams be competitive.</a:t>
            </a:r>
            <a:endParaRPr dirty="0"/>
          </a:p>
          <a:p>
            <a:pPr marL="457200" lvl="0" indent="-317500" algn="l" rtl="0">
              <a:spcBef>
                <a:spcPts val="0"/>
              </a:spcBef>
              <a:spcAft>
                <a:spcPts val="0"/>
              </a:spcAft>
              <a:buSzPts val="1400"/>
              <a:buChar char="●"/>
            </a:pPr>
            <a:r>
              <a:rPr lang="en-GB" dirty="0"/>
              <a:t>No one should win in draft day.</a:t>
            </a:r>
            <a:endParaRP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Team Balancing</a:t>
            </a:r>
            <a:endParaRPr/>
          </a:p>
        </p:txBody>
      </p:sp>
      <p:sp>
        <p:nvSpPr>
          <p:cNvPr id="313" name="Google Shape;313;p5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End of October a team balancing committee will look at the competitiveness of all teams.</a:t>
            </a:r>
            <a:endParaRPr/>
          </a:p>
          <a:p>
            <a:pPr marL="0" lvl="0" indent="0" algn="l" rtl="0">
              <a:spcBef>
                <a:spcPts val="1600"/>
              </a:spcBef>
              <a:spcAft>
                <a:spcPts val="0"/>
              </a:spcAft>
              <a:buNone/>
            </a:pPr>
            <a:r>
              <a:rPr lang="en-GB"/>
              <a:t>Balancing Committee Members</a:t>
            </a:r>
            <a:endParaRPr/>
          </a:p>
          <a:p>
            <a:pPr marL="457200" lvl="0" indent="-342900" algn="l" rtl="0">
              <a:spcBef>
                <a:spcPts val="1600"/>
              </a:spcBef>
              <a:spcAft>
                <a:spcPts val="0"/>
              </a:spcAft>
              <a:buSzPts val="1800"/>
              <a:buChar char="●"/>
            </a:pPr>
            <a:r>
              <a:rPr lang="en-GB"/>
              <a:t>Division’s Director</a:t>
            </a:r>
            <a:endParaRPr/>
          </a:p>
          <a:p>
            <a:pPr marL="457200" lvl="0" indent="-342900" algn="l" rtl="0">
              <a:spcBef>
                <a:spcPts val="0"/>
              </a:spcBef>
              <a:spcAft>
                <a:spcPts val="0"/>
              </a:spcAft>
              <a:buSzPts val="1800"/>
              <a:buChar char="●"/>
            </a:pPr>
            <a:r>
              <a:rPr lang="en-GB"/>
              <a:t>Division’s Select Coach</a:t>
            </a:r>
            <a:endParaRPr/>
          </a:p>
          <a:p>
            <a:pPr marL="457200" lvl="0" indent="-342900" algn="l" rtl="0">
              <a:spcBef>
                <a:spcPts val="0"/>
              </a:spcBef>
              <a:spcAft>
                <a:spcPts val="0"/>
              </a:spcAft>
              <a:buSzPts val="1800"/>
              <a:buChar char="●"/>
            </a:pPr>
            <a:r>
              <a:rPr lang="en-GB"/>
              <a:t>Assistant Division Director or Alternate Board Member</a:t>
            </a:r>
            <a:endParaRPr/>
          </a:p>
          <a:p>
            <a:pPr marL="0" lvl="0" indent="0" algn="l" rtl="0">
              <a:spcBef>
                <a:spcPts val="1600"/>
              </a:spcBef>
              <a:spcAft>
                <a:spcPts val="0"/>
              </a:spcAft>
              <a:buNone/>
            </a:pPr>
            <a:r>
              <a:rPr lang="en-GB"/>
              <a:t>Coaches input is welcome in this process and very helpfull.</a:t>
            </a:r>
            <a:endParaRPr/>
          </a:p>
          <a:p>
            <a:pPr marL="0" lvl="0" indent="0" algn="l" rtl="0">
              <a:spcBef>
                <a:spcPts val="1600"/>
              </a:spcBef>
              <a:spcAft>
                <a:spcPts val="1600"/>
              </a:spcAft>
              <a:buNone/>
            </a:pPr>
            <a:r>
              <a:rPr lang="en-GB"/>
              <a:t>Remember the goal is ALL kids have fun!</a:t>
            </a: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House League Tournaments</a:t>
            </a:r>
            <a:endParaRPr lang="en-CA" dirty="0"/>
          </a:p>
        </p:txBody>
      </p:sp>
      <p:sp>
        <p:nvSpPr>
          <p:cNvPr id="3" name="Text Placeholder 2"/>
          <p:cNvSpPr>
            <a:spLocks noGrp="1"/>
          </p:cNvSpPr>
          <p:nvPr>
            <p:ph type="body" idx="1"/>
          </p:nvPr>
        </p:nvSpPr>
        <p:spPr/>
        <p:txBody>
          <a:bodyPr/>
          <a:lstStyle/>
          <a:p>
            <a:r>
              <a:rPr lang="en-CA" dirty="0" smtClean="0"/>
              <a:t>There are a lot of House League level tournaments throughout the season and our teams have done well in many of them.</a:t>
            </a:r>
          </a:p>
          <a:p>
            <a:r>
              <a:rPr lang="en-CA" dirty="0" smtClean="0"/>
              <a:t>Here are only a few examples…</a:t>
            </a:r>
          </a:p>
          <a:p>
            <a:pPr lvl="1"/>
            <a:r>
              <a:rPr lang="en-CA" dirty="0" smtClean="0"/>
              <a:t>Jordan Minor Hockey  December 27-28   Atom and Peewee</a:t>
            </a:r>
          </a:p>
          <a:p>
            <a:pPr lvl="1"/>
            <a:r>
              <a:rPr lang="en-CA" dirty="0" smtClean="0"/>
              <a:t>Simcoe Minor Hockey  March 19-22  Novice to Midget</a:t>
            </a:r>
          </a:p>
          <a:p>
            <a:pPr lvl="1"/>
            <a:r>
              <a:rPr lang="en-CA" dirty="0" smtClean="0"/>
              <a:t>Brantford Minor Hockey  January 3-5  Atom to Midget</a:t>
            </a:r>
          </a:p>
          <a:p>
            <a:pPr lvl="1"/>
            <a:r>
              <a:rPr lang="en-CA" dirty="0" smtClean="0"/>
              <a:t>Woodstock Minor Hockey  March 13-15  Novice to Bantam</a:t>
            </a:r>
          </a:p>
          <a:p>
            <a:pPr lvl="1"/>
            <a:r>
              <a:rPr lang="en-CA" dirty="0" smtClean="0"/>
              <a:t>These are just a few examples.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55"/>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Remember...It’s about having FUN!!!</a:t>
            </a:r>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6"/>
          <p:cNvSpPr txBox="1">
            <a:spLocks noGrp="1"/>
          </p:cNvSpPr>
          <p:nvPr>
            <p:ph type="title" idx="4294967295"/>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Q &amp; A</a:t>
            </a:r>
            <a:endParaRPr/>
          </a:p>
        </p:txBody>
      </p:sp>
      <p:pic>
        <p:nvPicPr>
          <p:cNvPr id="324" name="Google Shape;324;p56" descr="See the source image"/>
          <p:cNvPicPr preferRelativeResize="0"/>
          <p:nvPr/>
        </p:nvPicPr>
        <p:blipFill>
          <a:blip r:embed="rId3">
            <a:alphaModFix/>
          </a:blip>
          <a:stretch>
            <a:fillRect/>
          </a:stretch>
        </p:blipFill>
        <p:spPr>
          <a:xfrm>
            <a:off x="2084718" y="359822"/>
            <a:ext cx="5016500" cy="4415150"/>
          </a:xfrm>
          <a:prstGeom prst="rect">
            <a:avLst/>
          </a:prstGeom>
          <a:noFill/>
          <a:ln>
            <a:noFill/>
          </a:ln>
        </p:spPr>
      </p:pic>
      <p:sp>
        <p:nvSpPr>
          <p:cNvPr id="325" name="Google Shape;325;p56"/>
          <p:cNvSpPr txBox="1"/>
          <p:nvPr/>
        </p:nvSpPr>
        <p:spPr>
          <a:xfrm>
            <a:off x="3072000" y="371841"/>
            <a:ext cx="3000000" cy="2953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IP5-6  </a:t>
            </a:r>
            <a:r>
              <a:rPr lang="en-GB" dirty="0" smtClean="0"/>
              <a:t>-John </a:t>
            </a:r>
            <a:r>
              <a:rPr lang="en-GB" dirty="0" err="1" smtClean="0"/>
              <a:t>Harker</a:t>
            </a:r>
            <a:endParaRPr dirty="0"/>
          </a:p>
          <a:p>
            <a:pPr marL="0" lvl="0" indent="0" algn="l" rtl="0">
              <a:spcBef>
                <a:spcPts val="1600"/>
              </a:spcBef>
              <a:spcAft>
                <a:spcPts val="0"/>
              </a:spcAft>
              <a:buNone/>
            </a:pPr>
            <a:r>
              <a:rPr lang="en-GB" dirty="0"/>
              <a:t>IP7-8  </a:t>
            </a:r>
            <a:r>
              <a:rPr lang="en-GB" dirty="0" smtClean="0"/>
              <a:t>-John </a:t>
            </a:r>
            <a:r>
              <a:rPr lang="en-GB" dirty="0" err="1" smtClean="0"/>
              <a:t>Harker</a:t>
            </a:r>
            <a:endParaRPr dirty="0"/>
          </a:p>
          <a:p>
            <a:pPr marL="0" lvl="0" indent="0" algn="l" rtl="0">
              <a:spcBef>
                <a:spcPts val="1600"/>
              </a:spcBef>
              <a:spcAft>
                <a:spcPts val="0"/>
              </a:spcAft>
              <a:buNone/>
            </a:pPr>
            <a:r>
              <a:rPr lang="en-GB" dirty="0"/>
              <a:t>Atom  </a:t>
            </a:r>
            <a:r>
              <a:rPr lang="en-GB" dirty="0" smtClean="0"/>
              <a:t>-John </a:t>
            </a:r>
            <a:r>
              <a:rPr lang="en-GB" dirty="0"/>
              <a:t>Elliott</a:t>
            </a:r>
            <a:endParaRPr dirty="0"/>
          </a:p>
          <a:p>
            <a:pPr marL="0" lvl="0" indent="0" algn="l" rtl="0">
              <a:spcBef>
                <a:spcPts val="1600"/>
              </a:spcBef>
              <a:spcAft>
                <a:spcPts val="0"/>
              </a:spcAft>
              <a:buNone/>
            </a:pPr>
            <a:r>
              <a:rPr lang="en-GB" dirty="0"/>
              <a:t>Peewee </a:t>
            </a:r>
            <a:r>
              <a:rPr lang="en-GB" dirty="0" smtClean="0"/>
              <a:t>–Jeff Corbett</a:t>
            </a:r>
            <a:endParaRPr dirty="0"/>
          </a:p>
          <a:p>
            <a:pPr marL="0" lvl="0" indent="0" algn="l" rtl="0">
              <a:spcBef>
                <a:spcPts val="1600"/>
              </a:spcBef>
              <a:spcAft>
                <a:spcPts val="0"/>
              </a:spcAft>
              <a:buNone/>
            </a:pPr>
            <a:r>
              <a:rPr lang="en-GB" dirty="0"/>
              <a:t>Bantam </a:t>
            </a:r>
            <a:r>
              <a:rPr lang="en-GB" dirty="0" smtClean="0"/>
              <a:t>–Mike Winter</a:t>
            </a:r>
            <a:endParaRPr dirty="0"/>
          </a:p>
          <a:p>
            <a:pPr marL="0" lvl="0" indent="0" algn="l" rtl="0">
              <a:spcBef>
                <a:spcPts val="1600"/>
              </a:spcBef>
              <a:spcAft>
                <a:spcPts val="1600"/>
              </a:spcAft>
              <a:buNone/>
            </a:pPr>
            <a:r>
              <a:rPr lang="en-GB" dirty="0"/>
              <a:t>Midget </a:t>
            </a:r>
            <a:r>
              <a:rPr lang="en-GB" dirty="0" smtClean="0"/>
              <a:t>–John Finnegan</a:t>
            </a:r>
            <a:endParaRPr dirty="0"/>
          </a:p>
        </p:txBody>
      </p:sp>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Know Your Division Director</a:t>
            </a: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4277553" cy="572700"/>
          </a:xfrm>
        </p:spPr>
        <p:txBody>
          <a:bodyPr/>
          <a:lstStyle/>
          <a:p>
            <a:r>
              <a:rPr lang="en-CA" dirty="0" smtClean="0"/>
              <a:t>Governing Bodies</a:t>
            </a:r>
            <a:endParaRPr lang="en-CA" dirty="0"/>
          </a:p>
        </p:txBody>
      </p:sp>
      <p:sp>
        <p:nvSpPr>
          <p:cNvPr id="3" name="Text Placeholder 2"/>
          <p:cNvSpPr>
            <a:spLocks noGrp="1"/>
          </p:cNvSpPr>
          <p:nvPr>
            <p:ph type="body" idx="1"/>
          </p:nvPr>
        </p:nvSpPr>
        <p:spPr>
          <a:xfrm>
            <a:off x="319177" y="1307751"/>
            <a:ext cx="3485072" cy="3367767"/>
          </a:xfrm>
        </p:spPr>
        <p:txBody>
          <a:bodyPr/>
          <a:lstStyle/>
          <a:p>
            <a:r>
              <a:rPr lang="en-CA" dirty="0" smtClean="0"/>
              <a:t>We are part of Alliance Hockey and Hockey Canada.</a:t>
            </a:r>
          </a:p>
          <a:p>
            <a:r>
              <a:rPr lang="en-CA" dirty="0" smtClean="0"/>
              <a:t>Alliance Hockey provides insurance for our coaches and players.</a:t>
            </a:r>
          </a:p>
          <a:p>
            <a:r>
              <a:rPr lang="en-CA" dirty="0" smtClean="0"/>
              <a:t>We must adhere to Alliance and Hockey Canada rules and regulations.</a:t>
            </a:r>
            <a:endParaRPr lang="en-CA" dirty="0"/>
          </a:p>
        </p:txBody>
      </p:sp>
      <p:pic>
        <p:nvPicPr>
          <p:cNvPr id="1026" name="Picture 2" descr="Image result for hockey canada"/>
          <p:cNvPicPr>
            <a:picLocks noChangeAspect="1" noChangeArrowheads="1"/>
          </p:cNvPicPr>
          <p:nvPr/>
        </p:nvPicPr>
        <p:blipFill>
          <a:blip r:embed="rId2"/>
          <a:srcRect/>
          <a:stretch>
            <a:fillRect/>
          </a:stretch>
        </p:blipFill>
        <p:spPr bwMode="auto">
          <a:xfrm>
            <a:off x="4083410" y="301925"/>
            <a:ext cx="2228850" cy="1628775"/>
          </a:xfrm>
          <a:prstGeom prst="rect">
            <a:avLst/>
          </a:prstGeom>
          <a:noFill/>
        </p:spPr>
      </p:pic>
      <p:pic>
        <p:nvPicPr>
          <p:cNvPr id="1028" name="Picture 4" descr="Image result for alliance hockey"/>
          <p:cNvPicPr>
            <a:picLocks noChangeAspect="1" noChangeArrowheads="1"/>
          </p:cNvPicPr>
          <p:nvPr/>
        </p:nvPicPr>
        <p:blipFill>
          <a:blip r:embed="rId3"/>
          <a:srcRect/>
          <a:stretch>
            <a:fillRect/>
          </a:stretch>
        </p:blipFill>
        <p:spPr bwMode="auto">
          <a:xfrm>
            <a:off x="6788988" y="1478104"/>
            <a:ext cx="2182484" cy="1622613"/>
          </a:xfrm>
          <a:prstGeom prst="rect">
            <a:avLst/>
          </a:prstGeom>
          <a:noFill/>
        </p:spPr>
      </p:pic>
      <p:pic>
        <p:nvPicPr>
          <p:cNvPr id="1030" name="Picture 6" descr="Organization Logo">
            <a:hlinkClick r:id="rId4"/>
          </p:cNvPr>
          <p:cNvPicPr>
            <a:picLocks noChangeAspect="1" noChangeArrowheads="1"/>
          </p:cNvPicPr>
          <p:nvPr/>
        </p:nvPicPr>
        <p:blipFill>
          <a:blip r:embed="rId5"/>
          <a:srcRect/>
          <a:stretch>
            <a:fillRect/>
          </a:stretch>
        </p:blipFill>
        <p:spPr bwMode="auto">
          <a:xfrm>
            <a:off x="4210051" y="2398143"/>
            <a:ext cx="2181225" cy="1905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Coaching Requirements</a:t>
            </a:r>
            <a:endParaRPr/>
          </a:p>
        </p:txBody>
      </p:sp>
      <p:sp>
        <p:nvSpPr>
          <p:cNvPr id="84" name="Google Shape;84;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Head Coach</a:t>
            </a:r>
            <a:endParaRPr/>
          </a:p>
          <a:p>
            <a:pPr marL="457200" lvl="0" indent="-317500" algn="l" rtl="0">
              <a:spcBef>
                <a:spcPts val="0"/>
              </a:spcBef>
              <a:spcAft>
                <a:spcPts val="0"/>
              </a:spcAft>
              <a:buSzPts val="1400"/>
              <a:buChar char="●"/>
            </a:pPr>
            <a:r>
              <a:rPr lang="en-GB"/>
              <a:t>Coach Level Certificate (Hockey Canada)</a:t>
            </a:r>
            <a:endParaRPr/>
          </a:p>
          <a:p>
            <a:pPr marL="457200" lvl="0" indent="-317500" algn="l" rtl="0">
              <a:spcBef>
                <a:spcPts val="0"/>
              </a:spcBef>
              <a:spcAft>
                <a:spcPts val="0"/>
              </a:spcAft>
              <a:buSzPts val="1400"/>
              <a:buChar char="●"/>
            </a:pPr>
            <a:r>
              <a:rPr lang="en-GB"/>
              <a:t>Respect in Sport (Activity Leader)</a:t>
            </a:r>
            <a:endParaRPr/>
          </a:p>
          <a:p>
            <a:pPr marL="457200" lvl="0" indent="-317500" algn="l" rtl="0">
              <a:spcBef>
                <a:spcPts val="0"/>
              </a:spcBef>
              <a:spcAft>
                <a:spcPts val="0"/>
              </a:spcAft>
              <a:buSzPts val="1400"/>
              <a:buChar char="●"/>
            </a:pPr>
            <a:r>
              <a:rPr lang="en-GB"/>
              <a:t>Gender Identity Training</a:t>
            </a:r>
            <a:endParaRPr/>
          </a:p>
          <a:p>
            <a:pPr marL="457200" lvl="0" indent="-317500" algn="l" rtl="0">
              <a:spcBef>
                <a:spcPts val="0"/>
              </a:spcBef>
              <a:spcAft>
                <a:spcPts val="0"/>
              </a:spcAft>
              <a:buSzPts val="1400"/>
              <a:buChar char="●"/>
            </a:pPr>
            <a:r>
              <a:rPr lang="en-GB"/>
              <a:t>Valid Police Check</a:t>
            </a:r>
            <a:endParaRPr/>
          </a:p>
          <a:p>
            <a:pPr marL="0" lvl="0" indent="0" algn="l" rtl="0">
              <a:spcBef>
                <a:spcPts val="0"/>
              </a:spcBef>
              <a:spcAft>
                <a:spcPts val="0"/>
              </a:spcAft>
              <a:buNone/>
            </a:pPr>
            <a:endParaRPr/>
          </a:p>
          <a:p>
            <a:pPr marL="0" lvl="0" indent="0" algn="l" rtl="0">
              <a:spcBef>
                <a:spcPts val="0"/>
              </a:spcBef>
              <a:spcAft>
                <a:spcPts val="0"/>
              </a:spcAft>
              <a:buNone/>
            </a:pPr>
            <a:r>
              <a:rPr lang="en-GB"/>
              <a:t>Assistant coaches and on ice helpers</a:t>
            </a:r>
            <a:endParaRPr/>
          </a:p>
          <a:p>
            <a:pPr marL="457200" lvl="0" indent="-317500" algn="l" rtl="0">
              <a:spcBef>
                <a:spcPts val="0"/>
              </a:spcBef>
              <a:spcAft>
                <a:spcPts val="0"/>
              </a:spcAft>
              <a:buSzPts val="1400"/>
              <a:buChar char="●"/>
            </a:pPr>
            <a:r>
              <a:rPr lang="en-GB"/>
              <a:t>Respect in Sport (Activity Leader)</a:t>
            </a:r>
            <a:endParaRPr/>
          </a:p>
          <a:p>
            <a:pPr marL="457200" lvl="0" indent="-317500" algn="l" rtl="0">
              <a:spcBef>
                <a:spcPts val="0"/>
              </a:spcBef>
              <a:spcAft>
                <a:spcPts val="0"/>
              </a:spcAft>
              <a:buSzPts val="1400"/>
              <a:buChar char="●"/>
            </a:pPr>
            <a:r>
              <a:rPr lang="en-GB"/>
              <a:t>Gender Identity Training</a:t>
            </a:r>
            <a:endParaRPr/>
          </a:p>
          <a:p>
            <a:pPr marL="457200" lvl="0" indent="-317500" algn="l" rtl="0">
              <a:spcBef>
                <a:spcPts val="0"/>
              </a:spcBef>
              <a:spcAft>
                <a:spcPts val="0"/>
              </a:spcAft>
              <a:buSzPts val="1400"/>
              <a:buChar char="●"/>
            </a:pPr>
            <a:r>
              <a:rPr lang="en-GB"/>
              <a:t>Valid Police Check</a:t>
            </a:r>
            <a:endParaRPr/>
          </a:p>
          <a:p>
            <a:pPr marL="0" lvl="0" indent="0" algn="l" rtl="0">
              <a:spcBef>
                <a:spcPts val="0"/>
              </a:spcBef>
              <a:spcAft>
                <a:spcPts val="0"/>
              </a:spcAft>
              <a:buNone/>
            </a:pPr>
            <a:endParaRPr/>
          </a:p>
        </p:txBody>
      </p:sp>
      <p:sp>
        <p:nvSpPr>
          <p:cNvPr id="85" name="Google Shape;85;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Trainers</a:t>
            </a:r>
            <a:endParaRPr/>
          </a:p>
          <a:p>
            <a:pPr marL="457200" lvl="0" indent="-317500" algn="l" rtl="0">
              <a:spcBef>
                <a:spcPts val="0"/>
              </a:spcBef>
              <a:spcAft>
                <a:spcPts val="0"/>
              </a:spcAft>
              <a:buSzPts val="1400"/>
              <a:buChar char="●"/>
            </a:pPr>
            <a:r>
              <a:rPr lang="en-GB"/>
              <a:t>Trainers Certificate (Hockey Canada)</a:t>
            </a:r>
            <a:endParaRPr/>
          </a:p>
          <a:p>
            <a:pPr marL="457200" lvl="0" indent="-317500" algn="l" rtl="0">
              <a:spcBef>
                <a:spcPts val="0"/>
              </a:spcBef>
              <a:spcAft>
                <a:spcPts val="0"/>
              </a:spcAft>
              <a:buSzPts val="1400"/>
              <a:buChar char="●"/>
            </a:pPr>
            <a:r>
              <a:rPr lang="en-GB"/>
              <a:t>Respect in Sport (Activity Leader)</a:t>
            </a:r>
            <a:endParaRPr/>
          </a:p>
          <a:p>
            <a:pPr marL="457200" lvl="0" indent="-317500" algn="l" rtl="0">
              <a:spcBef>
                <a:spcPts val="0"/>
              </a:spcBef>
              <a:spcAft>
                <a:spcPts val="0"/>
              </a:spcAft>
              <a:buSzPts val="1400"/>
              <a:buChar char="●"/>
            </a:pPr>
            <a:r>
              <a:rPr lang="en-GB"/>
              <a:t>Gender Identity Training</a:t>
            </a:r>
            <a:endParaRPr/>
          </a:p>
          <a:p>
            <a:pPr marL="457200" lvl="0" indent="-317500" algn="l" rtl="0">
              <a:spcBef>
                <a:spcPts val="0"/>
              </a:spcBef>
              <a:spcAft>
                <a:spcPts val="0"/>
              </a:spcAft>
              <a:buSzPts val="1400"/>
              <a:buChar char="●"/>
            </a:pPr>
            <a:r>
              <a:rPr lang="en-GB"/>
              <a:t>Valid Police Check</a:t>
            </a:r>
            <a:endParaRPr/>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294447" y="246617"/>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smtClean="0"/>
              <a:t>Rosters</a:t>
            </a:r>
            <a:endParaRPr dirty="0"/>
          </a:p>
        </p:txBody>
      </p:sp>
      <p:sp>
        <p:nvSpPr>
          <p:cNvPr id="91" name="Google Shape;91;p18"/>
          <p:cNvSpPr txBox="1">
            <a:spLocks noGrp="1"/>
          </p:cNvSpPr>
          <p:nvPr>
            <p:ph type="body" idx="1"/>
          </p:nvPr>
        </p:nvSpPr>
        <p:spPr>
          <a:xfrm>
            <a:off x="311700" y="957532"/>
            <a:ext cx="8520600" cy="3976777"/>
          </a:xfrm>
          <a:prstGeom prst="rect">
            <a:avLst/>
          </a:prstGeom>
        </p:spPr>
        <p:txBody>
          <a:bodyPr spcFirstLastPara="1" wrap="square" lIns="91425" tIns="91425" rIns="91425" bIns="91425" anchor="t" anchorCtr="0">
            <a:noAutofit/>
          </a:bodyPr>
          <a:lstStyle/>
          <a:p>
            <a:pPr marL="0" indent="0">
              <a:buClr>
                <a:schemeClr val="dk1"/>
              </a:buClr>
              <a:buSzPts val="1100"/>
            </a:pPr>
            <a:r>
              <a:rPr lang="en-CA" dirty="0" smtClean="0"/>
              <a:t>We are require to roster all players and coaches.</a:t>
            </a:r>
          </a:p>
          <a:p>
            <a:pPr marL="0" indent="0">
              <a:buClr>
                <a:schemeClr val="dk1"/>
              </a:buClr>
              <a:buSzPts val="1100"/>
            </a:pPr>
            <a:r>
              <a:rPr lang="en-CA" dirty="0" smtClean="0"/>
              <a:t>You are required to meet the certifications to be </a:t>
            </a:r>
            <a:r>
              <a:rPr lang="en-CA" dirty="0" err="1" smtClean="0"/>
              <a:t>rostered</a:t>
            </a:r>
            <a:r>
              <a:rPr lang="en-CA" dirty="0" smtClean="0"/>
              <a:t>.</a:t>
            </a:r>
          </a:p>
          <a:p>
            <a:pPr marL="0" indent="0">
              <a:buClr>
                <a:schemeClr val="dk1"/>
              </a:buClr>
              <a:buSzPts val="1100"/>
            </a:pPr>
            <a:r>
              <a:rPr lang="en-CA" dirty="0" smtClean="0"/>
              <a:t>Why is it important to be </a:t>
            </a:r>
            <a:r>
              <a:rPr lang="en-CA" dirty="0" err="1" smtClean="0"/>
              <a:t>rostered</a:t>
            </a:r>
            <a:r>
              <a:rPr lang="en-CA" dirty="0" smtClean="0"/>
              <a:t>?</a:t>
            </a:r>
          </a:p>
          <a:p>
            <a:pPr marL="0" indent="0">
              <a:buClr>
                <a:schemeClr val="dk1"/>
              </a:buClr>
              <a:buSzPts val="1100"/>
            </a:pPr>
            <a:r>
              <a:rPr lang="en-CA" dirty="0" smtClean="0"/>
              <a:t>It means that you are covered by Alliance Insurance.</a:t>
            </a:r>
          </a:p>
          <a:p>
            <a:pPr marL="0" indent="0">
              <a:buClr>
                <a:schemeClr val="dk1"/>
              </a:buClr>
              <a:buSzPts val="1100"/>
            </a:pPr>
            <a:r>
              <a:rPr lang="en-CA" dirty="0" smtClean="0"/>
              <a:t>All teams require one Head Coach and one Trainer</a:t>
            </a:r>
          </a:p>
          <a:p>
            <a:pPr marL="0" lvl="0" indent="0">
              <a:spcBef>
                <a:spcPts val="1600"/>
              </a:spcBef>
              <a:buNone/>
            </a:pPr>
            <a:r>
              <a:rPr lang="en-CA" dirty="0" smtClean="0"/>
              <a:t>Your help is need to ensure that requirements are met.</a:t>
            </a:r>
          </a:p>
          <a:p>
            <a:pPr lvl="0">
              <a:spcBef>
                <a:spcPts val="1600"/>
              </a:spcBef>
            </a:pPr>
            <a:r>
              <a:rPr lang="en-CA" dirty="0" smtClean="0"/>
              <a:t>Parent Respect in Sport</a:t>
            </a:r>
          </a:p>
          <a:p>
            <a:pPr lvl="0"/>
            <a:r>
              <a:rPr lang="en-CA" dirty="0" smtClean="0"/>
              <a:t>Residential move forms</a:t>
            </a:r>
          </a:p>
          <a:p>
            <a:pPr lvl="0"/>
            <a:r>
              <a:rPr lang="en-CA" dirty="0" smtClean="0"/>
              <a:t>Certified Trainers/ Coaches</a:t>
            </a:r>
          </a:p>
          <a:p>
            <a:pPr marL="0" indent="0">
              <a:buClr>
                <a:schemeClr val="dk1"/>
              </a:buClr>
              <a:buSzPts val="1100"/>
            </a:pPr>
            <a:r>
              <a:rPr lang="en-CA" dirty="0" smtClean="0">
                <a:hlinkClick r:id="rId3" action="ppaction://hlinkfile"/>
              </a:rPr>
              <a:t>..\Bantam Bears\Approved Roster(Bears).</a:t>
            </a:r>
            <a:r>
              <a:rPr lang="en-CA" dirty="0" err="1" smtClean="0">
                <a:hlinkClick r:id="rId3" action="ppaction://hlinkfile"/>
              </a:rPr>
              <a:t>pdf</a:t>
            </a:r>
            <a:endParaRPr lang="en-CA" dirty="0" smtClean="0"/>
          </a:p>
          <a:p>
            <a:pPr marL="0" indent="0">
              <a:buClr>
                <a:schemeClr val="dk1"/>
              </a:buClr>
              <a:buSzPts val="1100"/>
            </a:pPr>
            <a:endParaRPr lang="en-CA" dirty="0" smtClean="0"/>
          </a:p>
          <a:p>
            <a:pPr marL="0" lvl="0" indent="0" algn="l" rtl="0">
              <a:spcBef>
                <a:spcPts val="0"/>
              </a:spcBef>
              <a:spcAft>
                <a:spcPts val="0"/>
              </a:spcAft>
              <a:buClr>
                <a:schemeClr val="dk1"/>
              </a:buClr>
              <a:buSzPts val="1100"/>
              <a:buFont typeface="Arial"/>
              <a:buNone/>
            </a:pP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do we expect from our coaches?</a:t>
            </a:r>
            <a:endParaRPr lang="en-CA" dirty="0"/>
          </a:p>
        </p:txBody>
      </p:sp>
      <p:sp>
        <p:nvSpPr>
          <p:cNvPr id="3" name="Text Placeholder 2"/>
          <p:cNvSpPr>
            <a:spLocks noGrp="1"/>
          </p:cNvSpPr>
          <p:nvPr>
            <p:ph type="body" idx="1"/>
          </p:nvPr>
        </p:nvSpPr>
        <p:spPr/>
        <p:txBody>
          <a:bodyPr/>
          <a:lstStyle/>
          <a:p>
            <a:r>
              <a:rPr lang="en-CA" dirty="0" smtClean="0"/>
              <a:t>Review the Team Officials Code of Conduct</a:t>
            </a:r>
          </a:p>
          <a:p>
            <a:r>
              <a:rPr lang="en-CA" dirty="0" smtClean="0"/>
              <a:t>Be prepared for practice</a:t>
            </a:r>
          </a:p>
          <a:p>
            <a:r>
              <a:rPr lang="en-CA" dirty="0" smtClean="0"/>
              <a:t>Be a good representative of the BCHL</a:t>
            </a:r>
          </a:p>
          <a:p>
            <a:r>
              <a:rPr lang="en-CA" dirty="0" smtClean="0"/>
              <a:t>Make sure your kids are having fun</a:t>
            </a:r>
          </a:p>
          <a:p>
            <a:r>
              <a:rPr lang="en-CA" dirty="0" smtClean="0"/>
              <a:t>Understand that we are here for all players</a:t>
            </a:r>
          </a:p>
          <a:p>
            <a:r>
              <a:rPr lang="en-CA" dirty="0" smtClean="0"/>
              <a:t>You are the first line of contact</a:t>
            </a:r>
          </a:p>
          <a:p>
            <a:r>
              <a:rPr lang="en-CA" dirty="0" smtClean="0"/>
              <a:t>Communicate with players and parents</a:t>
            </a:r>
          </a:p>
          <a:p>
            <a:endParaRPr lang="en-CA" dirty="0" smtClean="0"/>
          </a:p>
          <a:p>
            <a:endParaRPr lang="en-CA" dirty="0" smtClean="0"/>
          </a:p>
          <a:p>
            <a:endParaRPr lang="en-CA" dirty="0" smtClean="0"/>
          </a:p>
          <a:p>
            <a:endParaRPr lang="en-CA" dirty="0"/>
          </a:p>
        </p:txBody>
      </p:sp>
      <p:pic>
        <p:nvPicPr>
          <p:cNvPr id="55298" name="Picture 2" descr="See the source image"/>
          <p:cNvPicPr>
            <a:picLocks noChangeAspect="1" noChangeArrowheads="1"/>
          </p:cNvPicPr>
          <p:nvPr/>
        </p:nvPicPr>
        <p:blipFill>
          <a:blip r:embed="rId2"/>
          <a:srcRect/>
          <a:stretch>
            <a:fillRect/>
          </a:stretch>
        </p:blipFill>
        <p:spPr bwMode="auto">
          <a:xfrm>
            <a:off x="5213470" y="1882056"/>
            <a:ext cx="2857500" cy="28575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p:nvPr/>
        </p:nvSpPr>
        <p:spPr>
          <a:xfrm>
            <a:off x="7963075" y="3076900"/>
            <a:ext cx="6240600" cy="7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31"/>
          <p:cNvSpPr txBox="1">
            <a:spLocks noGrp="1"/>
          </p:cNvSpPr>
          <p:nvPr>
            <p:ph type="title"/>
          </p:nvPr>
        </p:nvSpPr>
        <p:spPr>
          <a:xfrm>
            <a:off x="311700" y="2066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Player Call Up Policy</a:t>
            </a:r>
            <a:endParaRPr/>
          </a:p>
        </p:txBody>
      </p:sp>
      <p:sp>
        <p:nvSpPr>
          <p:cNvPr id="171" name="Google Shape;171;p31"/>
          <p:cNvSpPr txBox="1">
            <a:spLocks noGrp="1"/>
          </p:cNvSpPr>
          <p:nvPr>
            <p:ph type="body" idx="1"/>
          </p:nvPr>
        </p:nvSpPr>
        <p:spPr>
          <a:xfrm>
            <a:off x="257525" y="801900"/>
            <a:ext cx="8520600" cy="427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200"/>
              <a:t>During regular season and playoffs a team may call up players from 1 division below the division that their team is in.</a:t>
            </a:r>
            <a:endParaRPr sz="1200"/>
          </a:p>
          <a:p>
            <a:pPr marL="0" lvl="0" indent="0" algn="l" rtl="0">
              <a:spcBef>
                <a:spcPts val="1600"/>
              </a:spcBef>
              <a:spcAft>
                <a:spcPts val="0"/>
              </a:spcAft>
              <a:buClr>
                <a:schemeClr val="dk1"/>
              </a:buClr>
              <a:buSzPts val="1100"/>
              <a:buFont typeface="Arial"/>
              <a:buNone/>
            </a:pPr>
            <a:r>
              <a:rPr lang="en-GB" sz="1200"/>
              <a:t>A team may only call players up if they have less than 10 skaters (not counting goalies) and may only call up enough players to equal 10 skaters.</a:t>
            </a:r>
            <a:endParaRPr sz="1200"/>
          </a:p>
          <a:p>
            <a:pPr marL="0" lvl="0" indent="0" algn="l" rtl="0">
              <a:spcBef>
                <a:spcPts val="1600"/>
              </a:spcBef>
              <a:spcAft>
                <a:spcPts val="0"/>
              </a:spcAft>
              <a:buClr>
                <a:schemeClr val="dk1"/>
              </a:buClr>
              <a:buSzPts val="1100"/>
              <a:buFont typeface="Arial"/>
              <a:buNone/>
            </a:pPr>
            <a:r>
              <a:rPr lang="en-GB" sz="1200"/>
              <a:t>If the team official knows prior to game time that they will be short players, they are to contact the director of the division in which they play to ask for players.</a:t>
            </a:r>
            <a:endParaRPr sz="1200"/>
          </a:p>
          <a:p>
            <a:pPr marL="0" lvl="0" indent="0" algn="l" rtl="0">
              <a:spcBef>
                <a:spcPts val="1600"/>
              </a:spcBef>
              <a:spcAft>
                <a:spcPts val="0"/>
              </a:spcAft>
              <a:buClr>
                <a:schemeClr val="dk1"/>
              </a:buClr>
              <a:buSzPts val="1100"/>
              <a:buFont typeface="Arial"/>
              <a:buNone/>
            </a:pPr>
            <a:r>
              <a:rPr lang="en-GB" sz="1200"/>
              <a:t>If the team official is not aware that the team will be short players, they can ask the teams playing before them for players.</a:t>
            </a:r>
            <a:endParaRPr sz="1200"/>
          </a:p>
          <a:p>
            <a:pPr marL="0" lvl="0" indent="0" algn="l" rtl="0">
              <a:spcBef>
                <a:spcPts val="1600"/>
              </a:spcBef>
              <a:spcAft>
                <a:spcPts val="0"/>
              </a:spcAft>
              <a:buClr>
                <a:schemeClr val="dk1"/>
              </a:buClr>
              <a:buSzPts val="1100"/>
              <a:buFont typeface="Arial"/>
              <a:buNone/>
            </a:pPr>
            <a:r>
              <a:rPr lang="en-GB" sz="1200"/>
              <a:t>A team must have at least 8 per game in order to not forfeit the game.</a:t>
            </a:r>
            <a:endParaRPr sz="1200"/>
          </a:p>
          <a:p>
            <a:pPr marL="0" lvl="0" indent="0" algn="l" rtl="0">
              <a:spcBef>
                <a:spcPts val="1600"/>
              </a:spcBef>
              <a:spcAft>
                <a:spcPts val="0"/>
              </a:spcAft>
              <a:buClr>
                <a:schemeClr val="dk1"/>
              </a:buClr>
              <a:buSzPts val="1100"/>
              <a:buFont typeface="Arial"/>
              <a:buNone/>
            </a:pPr>
            <a:r>
              <a:rPr lang="en-GB" sz="1200"/>
              <a:t>Example of call ups:</a:t>
            </a:r>
            <a:endParaRPr sz="1200"/>
          </a:p>
          <a:p>
            <a:pPr marL="0" lvl="0" indent="0" algn="l" rtl="0">
              <a:spcBef>
                <a:spcPts val="1600"/>
              </a:spcBef>
              <a:spcAft>
                <a:spcPts val="0"/>
              </a:spcAft>
              <a:buNone/>
            </a:pPr>
            <a:r>
              <a:rPr lang="en-GB" sz="1200"/>
              <a:t>Bantam can call up from Peewee</a:t>
            </a:r>
            <a:endParaRPr sz="1200"/>
          </a:p>
          <a:p>
            <a:pPr marL="0" lvl="0" indent="0" algn="l" rtl="0">
              <a:spcBef>
                <a:spcPts val="1600"/>
              </a:spcBef>
              <a:spcAft>
                <a:spcPts val="0"/>
              </a:spcAft>
              <a:buClr>
                <a:schemeClr val="dk1"/>
              </a:buClr>
              <a:buSzPts val="1100"/>
              <a:buFont typeface="Arial"/>
              <a:buNone/>
            </a:pPr>
            <a:r>
              <a:rPr lang="en-GB" sz="1200"/>
              <a:t>Peewee can call up from Atom</a:t>
            </a:r>
            <a:endParaRPr sz="1200"/>
          </a:p>
          <a:p>
            <a:pPr marL="0" lvl="0" indent="0" algn="l" rtl="0">
              <a:spcBef>
                <a:spcPts val="1600"/>
              </a:spcBef>
              <a:spcAft>
                <a:spcPts val="0"/>
              </a:spcAft>
              <a:buClr>
                <a:schemeClr val="dk1"/>
              </a:buClr>
              <a:buSzPts val="1100"/>
              <a:buFont typeface="Arial"/>
              <a:buNone/>
            </a:pPr>
            <a:r>
              <a:rPr lang="en-GB" sz="1200"/>
              <a:t>Atom can call up from IP7/8 (Novice)</a:t>
            </a:r>
            <a:endParaRPr sz="1200"/>
          </a:p>
          <a:p>
            <a:pPr marL="0" lvl="0" indent="0" algn="l" rtl="0">
              <a:spcBef>
                <a:spcPts val="1600"/>
              </a:spcBef>
              <a:spcAft>
                <a:spcPts val="1600"/>
              </a:spcAft>
              <a:buNone/>
            </a:pPr>
            <a:endParaRPr sz="1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1791</Words>
  <Application>Microsoft Office PowerPoint</Application>
  <PresentationFormat>On-screen Show (16:9)</PresentationFormat>
  <Paragraphs>204</Paragraphs>
  <Slides>39</Slides>
  <Notes>28</Notes>
  <HiddenSlides>0</HiddenSlides>
  <MMClips>6</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Oswald</vt:lpstr>
      <vt:lpstr>Average</vt:lpstr>
      <vt:lpstr>Slate</vt:lpstr>
      <vt:lpstr>Coaches Meeting</vt:lpstr>
      <vt:lpstr>Welcome and Thank You</vt:lpstr>
      <vt:lpstr>Introductions</vt:lpstr>
      <vt:lpstr>Know Your Division Director</vt:lpstr>
      <vt:lpstr>Governing Bodies</vt:lpstr>
      <vt:lpstr>Coaching Requirements</vt:lpstr>
      <vt:lpstr>Rosters</vt:lpstr>
      <vt:lpstr>What do we expect from our coaches?</vt:lpstr>
      <vt:lpstr>Player Call Up Policy</vt:lpstr>
      <vt:lpstr>Game Format and Curfew</vt:lpstr>
      <vt:lpstr>Game Format and Curfew (Con’t)</vt:lpstr>
      <vt:lpstr>Game Format and Curfew (Con’t) </vt:lpstr>
      <vt:lpstr>Game Format and Curfew (Con’t) </vt:lpstr>
      <vt:lpstr>Game Format and Curfew (Con’t) </vt:lpstr>
      <vt:lpstr>Game Format and Curfew (Con’t) </vt:lpstr>
      <vt:lpstr>Game Format and Curfew (Con’t) </vt:lpstr>
      <vt:lpstr>Police Vulnerable Sector Check (PVSC) Protocol </vt:lpstr>
      <vt:lpstr>Police Check Policy (Con’t)</vt:lpstr>
      <vt:lpstr>Complaint/ Incident Policy</vt:lpstr>
      <vt:lpstr>Complaint/ Incident Policy (Con’t)</vt:lpstr>
      <vt:lpstr>Slide 21</vt:lpstr>
      <vt:lpstr>Game Sheet App</vt:lpstr>
      <vt:lpstr>Slide 23</vt:lpstr>
      <vt:lpstr>Slide 24</vt:lpstr>
      <vt:lpstr>Slide 25</vt:lpstr>
      <vt:lpstr>Slide 26</vt:lpstr>
      <vt:lpstr>Slide 27</vt:lpstr>
      <vt:lpstr>Slide 28</vt:lpstr>
      <vt:lpstr>Practices</vt:lpstr>
      <vt:lpstr>Player Development Days (Power Skating)</vt:lpstr>
      <vt:lpstr>Andrew Fritsch Bio</vt:lpstr>
      <vt:lpstr>Parent’s Meeting</vt:lpstr>
      <vt:lpstr>Sponsorship</vt:lpstr>
      <vt:lpstr>Evaluations</vt:lpstr>
      <vt:lpstr>Draft Day (Atom-Midget) </vt:lpstr>
      <vt:lpstr>Team Balancing</vt:lpstr>
      <vt:lpstr>House League Tournaments</vt:lpstr>
      <vt:lpstr>Remember...It’s about having FUN!!!</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Coaches Meeting</dc:title>
  <dc:creator>Skater Family</dc:creator>
  <cp:lastModifiedBy>Skater Family</cp:lastModifiedBy>
  <cp:revision>46</cp:revision>
  <dcterms:modified xsi:type="dcterms:W3CDTF">2019-09-17T14:26:27Z</dcterms:modified>
</cp:coreProperties>
</file>